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322" r:id="rId2"/>
    <p:sldId id="324" r:id="rId3"/>
    <p:sldId id="323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56" r:id="rId23"/>
    <p:sldId id="271" r:id="rId24"/>
    <p:sldId id="270" r:id="rId25"/>
    <p:sldId id="279" r:id="rId26"/>
    <p:sldId id="278" r:id="rId27"/>
    <p:sldId id="273" r:id="rId28"/>
    <p:sldId id="274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5" r:id="rId54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908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2684FD7A-EE50-46EB-B52B-8E006A2C3D15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414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73A539A1-C8AC-42A2-8807-2810595AE186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1578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CCB25E-8987-45D9-BE00-099F344EF9FA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49464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FB5A6C6-60C0-4F9D-8B4B-2163A79886D9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55073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C63CD56-DC8A-45F0-A4D1-7447CADE1CA9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52037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630AC05-2387-4ED0-8CAA-C6E51B88A7C6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7170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7916426-58EE-4AC3-801A-715B51C9155F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82038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DA23F40-7B60-4596-AB36-893DFBDA302D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94883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B1E63A0-B7E6-44D8-AEFB-80AAE3B5BF11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75764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B41A535-343E-473E-BCD3-965332E39D0B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78231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C11815-8649-49A4-817F-167F100CDE04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15402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77955F-8C7B-417E-A382-C981ED5ABDA6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06644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B915F8-41B5-468B-B480-3D674D930F7D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24753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2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3"/>
          </p:nvPr>
        </p:nvSpPr>
        <p:spPr>
          <a:xfrm>
            <a:off x="3124079" y="6245280"/>
            <a:ext cx="2895120" cy="4759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4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6195B81C-FC99-49FE-A0DE-ECA491D280C3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ctr" rtl="0" hangingPunct="0">
        <a:spcBef>
          <a:spcPts val="0"/>
        </a:spcBef>
        <a:spcAft>
          <a:spcPts val="0"/>
        </a:spcAft>
        <a:buNone/>
        <a:tabLst/>
        <a:defRPr lang="ru-RU" sz="4400" b="0" i="0" u="none" strike="noStrike" kern="1200" spc="0">
          <a:ln>
            <a:noFill/>
          </a:ln>
          <a:solidFill>
            <a:srgbClr val="000000"/>
          </a:solidFill>
          <a:latin typeface="Arial" pitchFamily="18"/>
          <a:ea typeface="Microsoft YaHei" pitchFamily="2"/>
          <a:cs typeface="Mangal" pitchFamily="2"/>
        </a:defRPr>
      </a:lvl1pPr>
    </p:titleStyle>
    <p:bodyStyle>
      <a:lvl1pPr lvl="0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Arial" pitchFamily="18"/>
        </a:defRPr>
      </a:lvl1pPr>
      <a:lvl2pPr lvl="1">
        <a:buSzPct val="75000"/>
        <a:buFont typeface="StarSymbol"/>
        <a:buChar char="–"/>
        <a:tabLst/>
        <a:defRPr lang="ru-RU" sz="3200" b="0" i="0" u="none" strike="noStrike" spc="0">
          <a:solidFill>
            <a:srgbClr val="000000"/>
          </a:solidFill>
          <a:latin typeface="Arial" pitchFamily="18"/>
        </a:defRPr>
      </a:lvl2pPr>
      <a:lvl3pPr lvl="2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Arial" pitchFamily="18"/>
        </a:defRPr>
      </a:lvl3pPr>
      <a:lvl4pPr lvl="3">
        <a:buSzPct val="75000"/>
        <a:buFont typeface="StarSymbol"/>
        <a:buChar char="–"/>
        <a:tabLst/>
        <a:defRPr lang="ru-RU" sz="3200" b="0" i="0" u="none" strike="noStrike" spc="0">
          <a:solidFill>
            <a:srgbClr val="000000"/>
          </a:solidFill>
          <a:latin typeface="Arial" pitchFamily="18"/>
        </a:defRPr>
      </a:lvl4pPr>
      <a:lvl5pPr lvl="4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Arial" pitchFamily="18"/>
        </a:defRPr>
      </a:lvl5pPr>
      <a:lvl6pPr lvl="5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Arial" pitchFamily="18"/>
        </a:defRPr>
      </a:lvl6pPr>
      <a:lvl7pPr lvl="6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Arial" pitchFamily="18"/>
        </a:defRPr>
      </a:lvl7pPr>
      <a:lvl8pPr lvl="7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Arial" pitchFamily="18"/>
        </a:defRPr>
      </a:lvl8pPr>
      <a:lvl9pPr marL="0" marR="0" lvl="0" indent="0" algn="l" rtl="0" hangingPunct="0">
        <a:spcBef>
          <a:spcPts val="638"/>
        </a:spcBef>
        <a:spcAft>
          <a:spcPts val="0"/>
        </a:spcAft>
        <a:buSzPct val="45000"/>
        <a:buFont typeface="StarSymbol"/>
        <a:buChar char="•"/>
        <a:tabLst/>
        <a:defRPr lang="ru-RU" sz="3200" b="0" i="0" u="none" strike="noStrike" spc="0">
          <a:solidFill>
            <a:srgbClr val="000000"/>
          </a:solidFill>
          <a:latin typeface="Arial" pitchFamily="18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0" y="1368000"/>
            <a:ext cx="9144000" cy="41760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r>
              <a:rPr lang="ru-RU" sz="4000" b="1" dirty="0" smtClean="0">
                <a:latin typeface="Arial" pitchFamily="18"/>
              </a:rPr>
              <a:t>Информационная система геопространственного обеспечения государственного управления Камчатского края 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Arial" pitchFamily="18"/>
              </a:rPr>
              <a:t>«Инфраструктура </a:t>
            </a:r>
            <a:r>
              <a:rPr lang="ru-RU" sz="4000" b="1" dirty="0">
                <a:latin typeface="Arial" pitchFamily="18"/>
              </a:rPr>
              <a:t>пространственных данных Камчатского </a:t>
            </a:r>
            <a:r>
              <a:rPr lang="ru-RU" sz="4000" b="1" dirty="0" smtClean="0">
                <a:latin typeface="Arial" pitchFamily="18"/>
              </a:rPr>
              <a:t>края»</a:t>
            </a:r>
            <a:endParaRPr lang="ru-RU" sz="4000" b="1" dirty="0">
              <a:latin typeface="Arial" pitchFamily="18"/>
            </a:endParaRPr>
          </a:p>
          <a:p>
            <a:pPr marL="0" lvl="0" indent="0" algn="ctr">
              <a:buNone/>
            </a:pPr>
            <a:endParaRPr lang="ru-RU" sz="4000" b="1" dirty="0" smtClean="0">
              <a:latin typeface="Arial" pitchFamily="1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77318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20" y="216000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База данных векторных слоев</a:t>
            </a: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8674" y="967692"/>
            <a:ext cx="8063999" cy="12311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0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Работа с метаданными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2000" dirty="0" smtClean="0">
                <a:latin typeface="Arial" pitchFamily="18"/>
                <a:ea typeface="Microsoft YaHei" pitchFamily="2"/>
                <a:cs typeface="Mangal" pitchFamily="2"/>
              </a:rPr>
              <a:t>(в соответствии с ГОСТ Р 52573-2006 «Географическая информация. Метаданные»)</a:t>
            </a:r>
            <a:endParaRPr lang="ru-RU" sz="20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20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192559" y="1854000"/>
            <a:ext cx="7309087" cy="50040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6" name="Прямая соединительная линия 5"/>
          <p:cNvSpPr/>
          <p:nvPr/>
        </p:nvSpPr>
        <p:spPr>
          <a:xfrm flipV="1">
            <a:off x="2520000" y="3600000"/>
            <a:ext cx="1656000" cy="7199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528" y="3571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877129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683568" y="1007999"/>
            <a:ext cx="7920880" cy="41760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4400" b="1" dirty="0" smtClean="0">
                <a:latin typeface="Arial" pitchFamily="18"/>
              </a:rPr>
              <a:t>Подсистема</a:t>
            </a:r>
          </a:p>
          <a:p>
            <a:pPr marL="0" lvl="0" indent="0" algn="ctr">
              <a:buNone/>
            </a:pPr>
            <a:r>
              <a:rPr lang="ru-RU" sz="4400" b="1" dirty="0" smtClean="0">
                <a:latin typeface="Arial" pitchFamily="18"/>
              </a:rPr>
              <a:t>«Земельный фонд и имущество»</a:t>
            </a:r>
            <a:endParaRPr lang="ru-RU" sz="4400" b="1" dirty="0">
              <a:latin typeface="Arial" pitchFamily="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528" y="3571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64880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482760" y="-27384"/>
            <a:ext cx="8229240" cy="7200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2800" dirty="0">
                <a:latin typeface="Arial" pitchFamily="18"/>
              </a:rPr>
              <a:t>Кадастровый слой</a:t>
            </a:r>
          </a:p>
        </p:txBody>
      </p:sp>
      <p:sp>
        <p:nvSpPr>
          <p:cNvPr id="3" name="Line 11"/>
          <p:cNvSpPr/>
          <p:nvPr/>
        </p:nvSpPr>
        <p:spPr>
          <a:xfrm>
            <a:off x="3600" y="54868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25912"/>
            <a:ext cx="8398800" cy="193899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ru-RU" sz="1400" b="1" dirty="0" smtClean="0"/>
              <a:t>Создан кадастровый </a:t>
            </a:r>
            <a:r>
              <a:rPr lang="ru-RU" sz="1400" b="1" dirty="0"/>
              <a:t>слой земельных участков </a:t>
            </a:r>
            <a:r>
              <a:rPr lang="ru-RU" sz="1400" b="1" dirty="0" smtClean="0"/>
              <a:t>Камчатского края, состоящий из 11 </a:t>
            </a:r>
            <a:r>
              <a:rPr lang="ru-RU" sz="1400" b="1" dirty="0"/>
              <a:t>векторных слоев, </a:t>
            </a:r>
            <a:endParaRPr lang="ru-RU" sz="1400" b="1" dirty="0" smtClean="0"/>
          </a:p>
          <a:p>
            <a:pPr lvl="0" algn="ctr" hangingPunct="0">
              <a:buNone/>
            </a:pPr>
            <a:r>
              <a:rPr lang="ru-RU" sz="1400" b="1" dirty="0" smtClean="0"/>
              <a:t>каждый </a:t>
            </a:r>
            <a:r>
              <a:rPr lang="ru-RU" sz="1400" b="1" dirty="0"/>
              <a:t>из которых относится к соответствующему </a:t>
            </a:r>
            <a:r>
              <a:rPr lang="ru-RU" sz="1400" b="1" dirty="0" smtClean="0"/>
              <a:t>муниципальному образованию КК</a:t>
            </a:r>
            <a:r>
              <a:rPr lang="ru-RU" sz="1400" dirty="0" smtClean="0"/>
              <a:t>.</a:t>
            </a:r>
          </a:p>
          <a:p>
            <a:pPr lvl="0" algn="ctr" hangingPunct="0">
              <a:buNone/>
            </a:pPr>
            <a:endParaRPr lang="ru-RU" sz="1400" dirty="0" smtClean="0">
              <a:latin typeface="Arial" pitchFamily="18"/>
              <a:ea typeface="Microsoft YaHei" pitchFamily="2"/>
              <a:cs typeface="Mangal" pitchFamily="2"/>
            </a:endParaRPr>
          </a:p>
          <a:p>
            <a:pPr lvl="0" algn="ctr" hangingPunct="0">
              <a:buNone/>
            </a:pP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Слой содержит порядка 37 тыс. земельных участков. </a:t>
            </a:r>
          </a:p>
          <a:p>
            <a:pPr lvl="0" algn="ctr" hangingPunct="0">
              <a:buNone/>
            </a:pP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Источником данных является федеральная база данных </a:t>
            </a:r>
            <a:r>
              <a:rPr lang="ru-RU" sz="1400" dirty="0" err="1" smtClean="0">
                <a:latin typeface="Arial" pitchFamily="18"/>
                <a:ea typeface="Microsoft YaHei" pitchFamily="2"/>
                <a:cs typeface="Mangal" pitchFamily="2"/>
              </a:rPr>
              <a:t>Росреестра</a:t>
            </a: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. </a:t>
            </a:r>
          </a:p>
          <a:p>
            <a:pPr lvl="0" algn="ctr" hangingPunct="0">
              <a:buNone/>
            </a:pPr>
            <a:endParaRPr lang="ru-RU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lvl="0" algn="ctr" hangingPunct="0">
              <a:buNone/>
            </a:pP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Пользователи Министерства получили возможность использовать</a:t>
            </a:r>
          </a:p>
          <a:p>
            <a:pPr lvl="0" algn="ctr" hangingPunct="0">
              <a:buNone/>
            </a:pP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инструментальные средства работы с кадастровым слоем в увязке с региональными задачами, стоящими перед Министерством. </a:t>
            </a:r>
            <a:endParaRPr lang="ru-RU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88000" y="2664000"/>
            <a:ext cx="8568000" cy="405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715404" y="714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21137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20" y="-99392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Кадастровый слой</a:t>
            </a:r>
          </a:p>
        </p:txBody>
      </p:sp>
      <p:sp>
        <p:nvSpPr>
          <p:cNvPr id="3" name="Line 11"/>
          <p:cNvSpPr/>
          <p:nvPr/>
        </p:nvSpPr>
        <p:spPr>
          <a:xfrm>
            <a:off x="3600" y="54868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43999" y="764705"/>
            <a:ext cx="4670615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ая соединительная линия 4"/>
          <p:cNvSpPr/>
          <p:nvPr/>
        </p:nvSpPr>
        <p:spPr>
          <a:xfrm flipV="1">
            <a:off x="1115616" y="2564904"/>
            <a:ext cx="108012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879243"/>
            <a:ext cx="3923944" cy="246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000" b="1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Сформирована база данных кадастровых земельных участков, связанных с кадастровым слоем. </a:t>
            </a:r>
          </a:p>
          <a:p>
            <a:pPr marL="0" marR="0" lvl="0" indent="0" algn="ctr" rtl="0" hangingPunct="0">
              <a:buNone/>
              <a:tabLst/>
            </a:pPr>
            <a:endParaRPr lang="ru-RU" sz="2000" b="1" dirty="0"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r>
              <a:rPr lang="ru-RU" sz="2000" b="1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Информационные карточки наполнены  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2000" b="1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из базы данных </a:t>
            </a:r>
            <a:r>
              <a:rPr lang="ru-RU" sz="2000" b="1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Росреестра</a:t>
            </a:r>
            <a:endParaRPr lang="ru-RU" sz="2000" b="1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383184"/>
            <a:ext cx="7179518" cy="347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ая соединительная линия 6"/>
          <p:cNvSpPr/>
          <p:nvPr/>
        </p:nvSpPr>
        <p:spPr>
          <a:xfrm>
            <a:off x="1115616" y="2564904"/>
            <a:ext cx="432048" cy="936104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43966" y="2142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99650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560" y="116632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Кадастровый слой</a:t>
            </a:r>
          </a:p>
        </p:txBody>
      </p:sp>
      <p:sp>
        <p:nvSpPr>
          <p:cNvPr id="3" name="Line 11"/>
          <p:cNvSpPr/>
          <p:nvPr/>
        </p:nvSpPr>
        <p:spPr>
          <a:xfrm>
            <a:off x="3600" y="836712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620" y="844937"/>
            <a:ext cx="8352928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ru-RU" sz="2000" b="1" dirty="0" smtClean="0">
                <a:latin typeface="Arial" pitchFamily="18"/>
                <a:ea typeface="Microsoft YaHei" pitchFamily="2"/>
                <a:cs typeface="Mangal" pitchFamily="2"/>
              </a:rPr>
              <a:t>По любому разрезу  доступна  визуализация  итогов  с использованием деловой графики. </a:t>
            </a:r>
          </a:p>
          <a:p>
            <a:pPr lvl="1" hangingPunct="0">
              <a:buNone/>
            </a:pPr>
            <a:endParaRPr lang="ru-RU" sz="2000" b="1" dirty="0">
              <a:latin typeface="Arial" pitchFamily="18"/>
              <a:ea typeface="Microsoft YaHei" pitchFamily="2"/>
              <a:cs typeface="Mangal" pitchFamily="2"/>
            </a:endParaRPr>
          </a:p>
          <a:p>
            <a:pPr lvl="1" hangingPunct="0">
              <a:buNone/>
            </a:pPr>
            <a:endParaRPr lang="ru-RU" sz="2000" b="1" dirty="0" smtClean="0"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r>
              <a:rPr lang="ru-RU" sz="2000" b="1" dirty="0" smtClean="0">
                <a:latin typeface="Arial" pitchFamily="18"/>
                <a:ea typeface="Microsoft YaHei" pitchFamily="2"/>
                <a:cs typeface="Mangal" pitchFamily="2"/>
              </a:rPr>
              <a:t>  </a:t>
            </a:r>
            <a:endParaRPr lang="ru-RU" sz="2000" b="1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2000" b="1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86582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484784"/>
            <a:ext cx="4379239" cy="514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643966" y="1428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183611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000" y="-99392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Слой имущества</a:t>
            </a:r>
          </a:p>
        </p:txBody>
      </p:sp>
      <p:sp>
        <p:nvSpPr>
          <p:cNvPr id="3" name="Line 11"/>
          <p:cNvSpPr/>
          <p:nvPr/>
        </p:nvSpPr>
        <p:spPr>
          <a:xfrm>
            <a:off x="3600" y="620688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721" y="620608"/>
            <a:ext cx="8712000" cy="153888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000" b="1" dirty="0" smtClean="0">
                <a:latin typeface="Arial" pitchFamily="18"/>
                <a:ea typeface="Microsoft YaHei" pitchFamily="2"/>
                <a:cs typeface="Mangal" pitchFamily="2"/>
              </a:rPr>
              <a:t>Данные загружены из системы «БАРС-имущество», установленной в Министерстве имущественных и земельных отношений. Система выполнила автоматическое </a:t>
            </a:r>
            <a:r>
              <a:rPr lang="ru-RU" sz="2000" b="1" dirty="0" err="1" smtClean="0">
                <a:latin typeface="Arial" pitchFamily="18"/>
                <a:ea typeface="Microsoft YaHei" pitchFamily="2"/>
                <a:cs typeface="Mangal" pitchFamily="2"/>
              </a:rPr>
              <a:t>геокодирование</a:t>
            </a:r>
            <a:r>
              <a:rPr lang="ru-RU" sz="2000" b="1" dirty="0" smtClean="0">
                <a:latin typeface="Arial" pitchFamily="18"/>
                <a:ea typeface="Microsoft YaHei" pitchFamily="2"/>
                <a:cs typeface="Mangal" pitchFamily="2"/>
              </a:rPr>
              <a:t>.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2000" b="1" dirty="0" smtClean="0">
                <a:latin typeface="Arial" pitchFamily="18"/>
                <a:ea typeface="Microsoft YaHei" pitchFamily="2"/>
                <a:cs typeface="Mangal" pitchFamily="2"/>
              </a:rPr>
              <a:t>Получена интерактивная карта объектов имущества края</a:t>
            </a:r>
          </a:p>
          <a:p>
            <a:pPr marL="0" marR="0" lvl="0" indent="0" algn="ctr" rtl="0" hangingPunct="0">
              <a:buNone/>
              <a:tabLst/>
            </a:pPr>
            <a:endParaRPr lang="ru-RU" sz="2000" b="1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1187624" y="1628800"/>
            <a:ext cx="1152128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259" y="1895347"/>
            <a:ext cx="8643741" cy="496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572528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61105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1"/>
          <p:cNvSpPr/>
          <p:nvPr/>
        </p:nvSpPr>
        <p:spPr>
          <a:xfrm>
            <a:off x="3600" y="54868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668" y="548680"/>
            <a:ext cx="9144000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ru-RU" sz="2000" b="1" dirty="0" smtClean="0">
                <a:latin typeface="Arial" pitchFamily="18"/>
                <a:ea typeface="Microsoft YaHei" pitchFamily="2"/>
                <a:cs typeface="Mangal" pitchFamily="2"/>
              </a:rPr>
              <a:t>Тематическая карта по показателю </a:t>
            </a:r>
          </a:p>
          <a:p>
            <a:pPr lvl="0" algn="ctr" hangingPunct="0">
              <a:buNone/>
            </a:pPr>
            <a:r>
              <a:rPr lang="ru-RU" sz="2000" b="1" dirty="0" smtClean="0">
                <a:latin typeface="Arial" pitchFamily="18"/>
                <a:ea typeface="Microsoft YaHei" pitchFamily="2"/>
                <a:cs typeface="Mangal" pitchFamily="2"/>
              </a:rPr>
              <a:t>«Доходы от использования имущества, находящегося в государственной и муниципальной собственности»</a:t>
            </a:r>
          </a:p>
          <a:p>
            <a:pPr lvl="0" algn="ctr" hangingPunct="0">
              <a:buNone/>
            </a:pPr>
            <a:r>
              <a:rPr lang="ru-RU" sz="2000" b="1" dirty="0" smtClean="0">
                <a:solidFill>
                  <a:srgbClr val="FFFF00"/>
                </a:solidFill>
                <a:latin typeface="Arial" pitchFamily="18"/>
                <a:ea typeface="Microsoft YaHei" pitchFamily="2"/>
                <a:cs typeface="Mangal" pitchFamily="2"/>
              </a:rPr>
              <a:t>Дополнена анализом структуры доходов в разрезе районов.</a:t>
            </a:r>
            <a:endParaRPr lang="ru-RU" sz="2000" b="1" i="0" u="none" strike="noStrike" kern="1200" dirty="0">
              <a:ln>
                <a:noFill/>
              </a:ln>
              <a:solidFill>
                <a:srgbClr val="FFFF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160" y="-99392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ru-RU" sz="2800" dirty="0" smtClean="0">
                <a:latin typeface="Arial" pitchFamily="18"/>
              </a:rPr>
              <a:t>Анализ</a:t>
            </a:r>
            <a:r>
              <a:rPr lang="ru-RU" sz="2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ru-RU" sz="2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целевых показателей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231" y="1553852"/>
            <a:ext cx="7917169" cy="5304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50109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8724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840" y="216000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2000" b="1" dirty="0" smtClean="0">
                <a:latin typeface="Arial" pitchFamily="18"/>
              </a:rPr>
              <a:t>Модуль «Индивидуальное </a:t>
            </a:r>
            <a:r>
              <a:rPr lang="ru-RU" sz="2000" b="1" dirty="0">
                <a:latin typeface="Arial" pitchFamily="18"/>
              </a:rPr>
              <a:t>жилищное </a:t>
            </a:r>
            <a:r>
              <a:rPr lang="ru-RU" sz="2000" b="1" dirty="0" smtClean="0">
                <a:latin typeface="Arial" pitchFamily="18"/>
              </a:rPr>
              <a:t>строительство»</a:t>
            </a:r>
            <a:endParaRPr lang="ru-RU" sz="2000" b="1" dirty="0">
              <a:latin typeface="Arial" pitchFamily="18"/>
            </a:endParaRP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74314" y="1124744"/>
            <a:ext cx="6117686" cy="347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1655998" y="3585960"/>
            <a:ext cx="6300377" cy="32943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ая соединительная линия 7"/>
          <p:cNvSpPr/>
          <p:nvPr/>
        </p:nvSpPr>
        <p:spPr>
          <a:xfrm flipV="1">
            <a:off x="1512000" y="3744000"/>
            <a:ext cx="503999" cy="7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9" name="Прямая соединительная линия 8"/>
          <p:cNvSpPr/>
          <p:nvPr/>
        </p:nvSpPr>
        <p:spPr>
          <a:xfrm flipV="1">
            <a:off x="1512000" y="2736000"/>
            <a:ext cx="1799999" cy="1080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58214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765758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1368000" y="1368000"/>
            <a:ext cx="6598800" cy="41760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4400" b="1" dirty="0" smtClean="0">
                <a:latin typeface="Arial" pitchFamily="18"/>
              </a:rPr>
              <a:t>Подсистема</a:t>
            </a:r>
          </a:p>
          <a:p>
            <a:pPr marL="0" lvl="0" indent="0" algn="ctr">
              <a:buNone/>
            </a:pPr>
            <a:r>
              <a:rPr sz="4400" b="1" dirty="0" smtClean="0">
                <a:latin typeface="Arial" pitchFamily="18"/>
              </a:rPr>
              <a:t>"Строительство"</a:t>
            </a:r>
            <a:endParaRPr lang="ru-RU" sz="4400" b="1" dirty="0">
              <a:latin typeface="Arial" pitchFamily="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29652" y="1428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733875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840" y="216000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Слой строительных площадок и проектов</a:t>
            </a:r>
            <a:endParaRPr lang="ru-RU" sz="2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152" y="1206624"/>
            <a:ext cx="8712000" cy="12311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000" b="1" dirty="0" smtClean="0">
                <a:latin typeface="Arial" pitchFamily="18"/>
                <a:ea typeface="Microsoft YaHei" pitchFamily="2"/>
                <a:cs typeface="Mangal" pitchFamily="2"/>
              </a:rPr>
              <a:t>Данные загружены по информации, полученной от </a:t>
            </a:r>
            <a:r>
              <a:rPr lang="ru-RU" sz="2000" b="1" dirty="0" smtClean="0">
                <a:latin typeface="Arial" pitchFamily="18"/>
                <a:ea typeface="Microsoft YaHei" pitchFamily="2"/>
                <a:cs typeface="Mangal" pitchFamily="2"/>
              </a:rPr>
              <a:t>Министерства</a:t>
            </a:r>
            <a:r>
              <a:rPr lang="ru-RU" sz="2000" b="1" dirty="0" smtClean="0">
                <a:latin typeface="Arial" pitchFamily="18"/>
                <a:ea typeface="Microsoft YaHei" pitchFamily="2"/>
                <a:cs typeface="Mangal" pitchFamily="2"/>
              </a:rPr>
              <a:t>. Система выполнила автоматическое </a:t>
            </a:r>
            <a:r>
              <a:rPr lang="ru-RU" sz="2000" b="1" dirty="0" err="1" smtClean="0">
                <a:latin typeface="Arial" pitchFamily="18"/>
                <a:ea typeface="Microsoft YaHei" pitchFamily="2"/>
                <a:cs typeface="Mangal" pitchFamily="2"/>
              </a:rPr>
              <a:t>геокодирование</a:t>
            </a:r>
            <a:r>
              <a:rPr lang="ru-RU" sz="2000" b="1" dirty="0" smtClean="0">
                <a:latin typeface="Arial" pitchFamily="18"/>
                <a:ea typeface="Microsoft YaHei" pitchFamily="2"/>
                <a:cs typeface="Mangal" pitchFamily="2"/>
              </a:rPr>
              <a:t>.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2000" b="1" dirty="0" smtClean="0">
                <a:latin typeface="Arial" pitchFamily="18"/>
                <a:ea typeface="Microsoft YaHei" pitchFamily="2"/>
                <a:cs typeface="Mangal" pitchFamily="2"/>
              </a:rPr>
              <a:t>Получена интерактивная карта объектов </a:t>
            </a:r>
            <a:r>
              <a:rPr lang="ru-RU" sz="2000" b="1" dirty="0" smtClean="0">
                <a:latin typeface="Arial" pitchFamily="18"/>
                <a:ea typeface="Microsoft YaHei" pitchFamily="2"/>
                <a:cs typeface="Mangal" pitchFamily="2"/>
              </a:rPr>
              <a:t>строительства.</a:t>
            </a:r>
            <a:endParaRPr lang="ru-RU" sz="2000" b="1" dirty="0" smtClean="0"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2000" b="1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58214" y="1428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" y="2424136"/>
            <a:ext cx="90043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021796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1368000" y="1368000"/>
            <a:ext cx="6598800" cy="41760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4400" b="1" dirty="0" smtClean="0">
                <a:latin typeface="Arial" pitchFamily="18"/>
              </a:rPr>
              <a:t>Подсистема</a:t>
            </a:r>
          </a:p>
          <a:p>
            <a:pPr marL="0" lvl="0" indent="0" algn="ctr">
              <a:buNone/>
            </a:pPr>
            <a:r>
              <a:rPr lang="ru-RU" sz="4400" b="1" dirty="0" smtClean="0">
                <a:latin typeface="Arial" pitchFamily="18"/>
              </a:rPr>
              <a:t>«Интеграционный портал»</a:t>
            </a:r>
            <a:endParaRPr lang="ru-RU" sz="4400" b="1" dirty="0">
              <a:latin typeface="Arial" pitchFamily="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29652" y="3571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921552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840" y="216000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Слой строительных объектов</a:t>
            </a: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000" y="887316"/>
            <a:ext cx="3528000" cy="276998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b="1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Специалистам </a:t>
            </a:r>
            <a:r>
              <a:rPr lang="ru-RU" b="1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министерства </a:t>
            </a:r>
            <a:r>
              <a:rPr lang="ru-RU" b="1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предоставлены функции анализа строительных объектов через  </a:t>
            </a:r>
            <a:r>
              <a:rPr lang="ru-RU" b="1" dirty="0" smtClean="0">
                <a:latin typeface="Arial" pitchFamily="18"/>
                <a:ea typeface="Microsoft YaHei" pitchFamily="2"/>
                <a:cs typeface="Mangal" pitchFamily="2"/>
              </a:rPr>
              <a:t>отчеты, которые обладают свойствами группирования данных в различных вариациях, фильтрации, использования деловой графики</a:t>
            </a:r>
            <a:endParaRPr lang="ru-RU" b="1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888000" y="1401890"/>
            <a:ext cx="5256000" cy="507811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1413113" y="3671999"/>
            <a:ext cx="4644344" cy="3227424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7" name="TextBox 6"/>
          <p:cNvSpPr txBox="1"/>
          <p:nvPr/>
        </p:nvSpPr>
        <p:spPr>
          <a:xfrm>
            <a:off x="8358214" y="1428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99000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480" y="216000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База данных целевых показателей</a:t>
            </a: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64880" y="2520000"/>
            <a:ext cx="4443120" cy="39600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168000" y="4680000"/>
            <a:ext cx="2448000" cy="19440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5184000" y="3816000"/>
            <a:ext cx="3744000" cy="28800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9" name="TextBox 8"/>
          <p:cNvSpPr txBox="1"/>
          <p:nvPr/>
        </p:nvSpPr>
        <p:spPr>
          <a:xfrm>
            <a:off x="88802" y="1027299"/>
            <a:ext cx="90470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Введенные в Подсистему  значения показателей сразу становятся доступными </a:t>
            </a:r>
          </a:p>
          <a:p>
            <a:r>
              <a:rPr lang="ru-RU" sz="2000" b="1" dirty="0" smtClean="0"/>
              <a:t>для построения тематических карт.</a:t>
            </a:r>
          </a:p>
          <a:p>
            <a:r>
              <a:rPr lang="ru-RU" sz="2000" b="1" dirty="0" smtClean="0"/>
              <a:t>Анализ на тематических картах  может быть «углублен» через расшифровки </a:t>
            </a:r>
          </a:p>
          <a:p>
            <a:r>
              <a:rPr lang="ru-RU" sz="2000" b="1" dirty="0" smtClean="0"/>
              <a:t>изменения данных в динамике.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429652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972350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1475656" y="908720"/>
            <a:ext cx="6597650" cy="4176712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4400" b="1" dirty="0" smtClean="0">
                <a:latin typeface="Arial" pitchFamily="18"/>
              </a:rPr>
              <a:t>Подсистема</a:t>
            </a:r>
            <a:endParaRPr lang="ru-RU" sz="4400" b="1" dirty="0">
              <a:latin typeface="Arial" pitchFamily="18"/>
            </a:endParaRPr>
          </a:p>
          <a:p>
            <a:pPr marL="0" lvl="0" indent="0" algn="ctr">
              <a:buNone/>
            </a:pPr>
            <a:r>
              <a:rPr lang="ru-RU" sz="4400" b="1" dirty="0" smtClean="0">
                <a:latin typeface="Arial" pitchFamily="18"/>
              </a:rPr>
              <a:t>«Сельское хозяйство»</a:t>
            </a:r>
            <a:endParaRPr lang="ru-RU" sz="4400" b="1" dirty="0">
              <a:latin typeface="Arial" pitchFamily="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43966" y="1428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817563" y="115888"/>
            <a:ext cx="8326437" cy="852487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spcAft>
                <a:spcPts val="0"/>
              </a:spcAft>
              <a:buNone/>
            </a:pPr>
            <a:r>
              <a:rPr lang="ru-RU" dirty="0" smtClean="0">
                <a:latin typeface="Arial" pitchFamily="18"/>
              </a:rPr>
              <a:t>Векторные слои сельскохозяйственных угодий</a:t>
            </a:r>
            <a:endParaRPr lang="ru-RU" dirty="0">
              <a:latin typeface="Arial" pitchFamily="18"/>
            </a:endParaRPr>
          </a:p>
        </p:txBody>
      </p:sp>
      <p:sp>
        <p:nvSpPr>
          <p:cNvPr id="3" name="Line 11"/>
          <p:cNvSpPr/>
          <p:nvPr/>
        </p:nvSpPr>
        <p:spPr>
          <a:xfrm>
            <a:off x="0" y="1124744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310" y="1285860"/>
            <a:ext cx="9080690" cy="24006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ru-RU" sz="1600" dirty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Сформированы  векторные слои в границах </a:t>
            </a:r>
            <a:r>
              <a:rPr lang="ru-RU" sz="16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сельскохозяйственных угодий  </a:t>
            </a:r>
            <a:r>
              <a:rPr lang="ru-RU" sz="1600" dirty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8</a:t>
            </a:r>
            <a:r>
              <a:rPr lang="ru-RU" sz="16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 муниципальных образований и городских округов  </a:t>
            </a:r>
            <a:r>
              <a:rPr lang="ru-RU" sz="1600" dirty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и  векторные слои в границах сенокосов и пастбищ 4 муниципальных </a:t>
            </a:r>
            <a:r>
              <a:rPr lang="ru-RU" sz="16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образований. По экспертной оценке общая площадь сельскохозяйственных угодий составила 66 500 га, в том числе 17 600 выбывших  из оборота. Площадь сельхозугодий отведенная под сенокосы и пастбища составила  более 5 500 000   га. Формирование слоев проводилось на основании  данных ДЗЗ.</a:t>
            </a:r>
            <a:endParaRPr lang="ru-RU" sz="1600" dirty="0"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14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2050" name="Picture 2" descr="F:\В командировку\Камчатка\Скрины3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2868649"/>
            <a:ext cx="6798464" cy="37942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86842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72224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817563" y="115888"/>
            <a:ext cx="8326437" cy="852487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spcAft>
                <a:spcPts val="0"/>
              </a:spcAft>
              <a:buNone/>
            </a:pPr>
            <a:r>
              <a:rPr lang="ru-RU" dirty="0" smtClean="0">
                <a:latin typeface="Arial" pitchFamily="18"/>
              </a:rPr>
              <a:t>Реестр сельхозтоваропроизводителей</a:t>
            </a:r>
            <a:endParaRPr lang="ru-RU" dirty="0">
              <a:latin typeface="Arial" pitchFamily="18"/>
            </a:endParaRPr>
          </a:p>
        </p:txBody>
      </p:sp>
      <p:sp>
        <p:nvSpPr>
          <p:cNvPr id="3" name="Line 11"/>
          <p:cNvSpPr/>
          <p:nvPr/>
        </p:nvSpPr>
        <p:spPr>
          <a:xfrm>
            <a:off x="0" y="1124744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134776"/>
            <a:ext cx="8614824" cy="19082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ru-RU" sz="16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Сформированы реестры </a:t>
            </a:r>
            <a:r>
              <a:rPr lang="ru-RU" sz="1600" dirty="0" smtClean="0">
                <a:latin typeface="Arial" pitchFamily="18"/>
              </a:rPr>
              <a:t>сельхозтоваропроизводителей</a:t>
            </a:r>
            <a:r>
              <a:rPr lang="ru-RU" sz="16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, </a:t>
            </a:r>
            <a:r>
              <a:rPr lang="ru-RU" sz="1600" dirty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осуществляющих свою производственную деятельность в районах. На </a:t>
            </a:r>
            <a:r>
              <a:rPr lang="ru-RU" sz="16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векторном слое отдельными условными знаками отмечено  расположение  </a:t>
            </a:r>
            <a:r>
              <a:rPr lang="ru-RU" sz="1600" dirty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 фактических и юридических адресов </a:t>
            </a:r>
            <a:r>
              <a:rPr lang="ru-RU" sz="1600" dirty="0" smtClean="0">
                <a:latin typeface="Arial" pitchFamily="18"/>
              </a:rPr>
              <a:t>КФХ и с\х организаций.</a:t>
            </a:r>
            <a:endParaRPr lang="ru-RU" sz="1600" dirty="0"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14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Picture 2" descr="F:\В командировку\Камчатка\Скрины3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55" y="2276872"/>
            <a:ext cx="8810890" cy="4392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В командировку\Камчатка\Скрины3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320" y="2276872"/>
            <a:ext cx="1851025" cy="16303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15404" y="1428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72224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20" y="216000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ru-RU" sz="2800" dirty="0">
                <a:latin typeface="Arial" pitchFamily="18"/>
                <a:ea typeface="Microsoft YaHei" pitchFamily="2"/>
                <a:cs typeface="Mangal" pitchFamily="2"/>
              </a:rPr>
              <a:t>Реестр полей землепользователей</a:t>
            </a: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1134777"/>
            <a:ext cx="8614824" cy="19082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ru-RU" sz="16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По данным полученным от муниципальных образований были установлены связи между землепользователем и полями, на которых </a:t>
            </a:r>
          </a:p>
          <a:p>
            <a:pPr algn="ctr" hangingPunct="0">
              <a:buNone/>
            </a:pPr>
            <a:r>
              <a:rPr lang="ru-RU" sz="16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землепользователь осуществляет свою производственную деятельность. По каждому  полю определена площадь по данным ДЗЗ.</a:t>
            </a:r>
            <a:endParaRPr lang="ru-RU" sz="1600" dirty="0"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14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1187624" y="3429000"/>
            <a:ext cx="360040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F:\В командировку\Камчатка\Скрины3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208261"/>
            <a:ext cx="9040634" cy="44610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В командировку\Камчатка\Скрины3\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05064"/>
            <a:ext cx="2112254" cy="2464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В командировку\Камчатка\Скрины3\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996952"/>
            <a:ext cx="1889125" cy="5032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1187624" y="3140968"/>
            <a:ext cx="0" cy="23042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7740352" y="3501008"/>
            <a:ext cx="1" cy="4328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72528" y="1428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010164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120" y="216000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ru-RU" sz="2800" dirty="0" smtClean="0">
                <a:latin typeface="Arial" pitchFamily="18"/>
                <a:ea typeface="Microsoft YaHei" pitchFamily="2"/>
                <a:cs typeface="Mangal" pitchFamily="2"/>
              </a:rPr>
              <a:t>Публичная кадастровая карта </a:t>
            </a:r>
            <a:endParaRPr lang="ru-RU" sz="2800" dirty="0"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026" name="Picture 2" descr="C:\Денисенко\Камчатка\Камчатка\Описание и методика\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28868"/>
            <a:ext cx="9144000" cy="313825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6388" y="1001634"/>
            <a:ext cx="8614824" cy="14465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ru-RU" sz="16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Подключение актуальной кадастровой карты  портала «Росреестра». Получение в </a:t>
            </a:r>
          </a:p>
          <a:p>
            <a:pPr lvl="0" algn="ctr" hangingPunct="0">
              <a:buNone/>
            </a:pPr>
            <a:r>
              <a:rPr lang="ru-RU" sz="16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он-</a:t>
            </a:r>
            <a:r>
              <a:rPr lang="ru-RU" sz="1600" dirty="0" err="1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лайн</a:t>
            </a:r>
            <a:r>
              <a:rPr lang="ru-RU" sz="16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 режиме сведений о кадастровой номере участка, категории земель, виде разрешенного использования и других.</a:t>
            </a:r>
            <a:endParaRPr lang="ru-RU" sz="14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286248" y="3143248"/>
            <a:ext cx="2928958" cy="8583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358214" y="1428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840" y="216000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800" dirty="0" smtClean="0">
                <a:latin typeface="Arial" pitchFamily="18"/>
                <a:ea typeface="Microsoft YaHei" pitchFamily="2"/>
                <a:cs typeface="Mangal" pitchFamily="2"/>
              </a:rPr>
              <a:t>Паспорт сельхозтоваропроизводителя</a:t>
            </a:r>
            <a:endParaRPr lang="ru-RU" sz="2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388" y="1001634"/>
            <a:ext cx="8614824" cy="14465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ru-RU" sz="16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Паспорт </a:t>
            </a:r>
            <a:r>
              <a:rPr lang="ru-RU" sz="1600" dirty="0">
                <a:latin typeface="Arial" pitchFamily="18"/>
                <a:ea typeface="Microsoft YaHei" pitchFamily="2"/>
                <a:cs typeface="Mangal" pitchFamily="2"/>
              </a:rPr>
              <a:t>сельхозтоваропроизводителя</a:t>
            </a:r>
          </a:p>
          <a:p>
            <a:pPr algn="ctr" hangingPunct="0">
              <a:buNone/>
            </a:pPr>
            <a:r>
              <a:rPr lang="ru-RU" sz="16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 содержит значения показателей, полученные из системы «Свод АПК» за 2011, 2012, 2013 годы</a:t>
            </a:r>
            <a:endParaRPr lang="ru-RU" sz="14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027" name="Picture 3" descr="F:\В командировку\Камчатка\Скрины3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8" y="1737633"/>
            <a:ext cx="8856984" cy="46121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В командировку\Камчатка\Скрины3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80928"/>
            <a:ext cx="4700291" cy="24166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58214" y="2142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2877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413" y="1052736"/>
            <a:ext cx="8614824" cy="147732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ru-RU" sz="160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           </a:t>
            </a:r>
            <a:r>
              <a:rPr lang="ru-RU" sz="1600" dirty="0">
                <a:latin typeface="Arial" pitchFamily="18"/>
                <a:ea typeface="Microsoft YaHei" pitchFamily="2"/>
                <a:cs typeface="Mangal" pitchFamily="2"/>
              </a:rPr>
              <a:t>Построение тематических карт в разрезе </a:t>
            </a:r>
            <a:r>
              <a:rPr lang="ru-RU" sz="1600" dirty="0" smtClean="0">
                <a:latin typeface="Arial" pitchFamily="18"/>
                <a:ea typeface="Microsoft YaHei" pitchFamily="2"/>
                <a:cs typeface="Mangal" pitchFamily="2"/>
              </a:rPr>
              <a:t>муниципальных образований по </a:t>
            </a:r>
            <a:r>
              <a:rPr lang="ru-RU" sz="1600" dirty="0">
                <a:latin typeface="Arial" pitchFamily="18"/>
                <a:ea typeface="Microsoft YaHei" pitchFamily="2"/>
                <a:cs typeface="Mangal" pitchFamily="2"/>
              </a:rPr>
              <a:t>значениям показателей из системы «Свод АПК</a:t>
            </a:r>
            <a:r>
              <a:rPr lang="ru-RU" sz="1600" dirty="0" smtClean="0">
                <a:latin typeface="Arial" pitchFamily="18"/>
                <a:ea typeface="Microsoft YaHei" pitchFamily="2"/>
                <a:cs typeface="Mangal" pitchFamily="2"/>
              </a:rPr>
              <a:t>». Контур муниципального образования, </a:t>
            </a:r>
            <a:r>
              <a:rPr lang="ru-RU" sz="1600" dirty="0">
                <a:latin typeface="Arial" pitchFamily="18"/>
                <a:ea typeface="Microsoft YaHei" pitchFamily="2"/>
                <a:cs typeface="Mangal" pitchFamily="2"/>
              </a:rPr>
              <a:t>окрашивается цветом в </a:t>
            </a:r>
            <a:r>
              <a:rPr lang="ru-RU" sz="1600" dirty="0" smtClean="0">
                <a:latin typeface="Arial" pitchFamily="18"/>
                <a:ea typeface="Microsoft YaHei" pitchFamily="2"/>
                <a:cs typeface="Mangal" pitchFamily="2"/>
              </a:rPr>
              <a:t>соответствии </a:t>
            </a:r>
            <a:r>
              <a:rPr lang="ru-RU" sz="1600" dirty="0">
                <a:latin typeface="Arial" pitchFamily="18"/>
                <a:ea typeface="Microsoft YaHei" pitchFamily="2"/>
                <a:cs typeface="Mangal" pitchFamily="2"/>
              </a:rPr>
              <a:t>со значением показателя, который относится к соответствующему диапазону.</a:t>
            </a: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225943"/>
            <a:ext cx="8712968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ru-RU" sz="2400" dirty="0">
                <a:latin typeface="Arial" pitchFamily="18"/>
                <a:ea typeface="Microsoft YaHei" pitchFamily="2"/>
                <a:cs typeface="Mangal" pitchFamily="2"/>
              </a:rPr>
              <a:t>Тематические карты в разрезе </a:t>
            </a:r>
            <a:r>
              <a:rPr lang="ru-RU" sz="2400" dirty="0" smtClean="0">
                <a:latin typeface="Arial" pitchFamily="18"/>
                <a:ea typeface="Microsoft YaHei" pitchFamily="2"/>
                <a:cs typeface="Mangal" pitchFamily="2"/>
              </a:rPr>
              <a:t>муниципальных образований</a:t>
            </a:r>
            <a:endParaRPr lang="ru-RU" sz="2400" dirty="0"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3075" name="Picture 3" descr="F:\В командировку\Камчатка\Скрины3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8985179" cy="46840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51853" y="2996952"/>
            <a:ext cx="190392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643966" y="1428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358299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1368000" y="1368000"/>
            <a:ext cx="6598800" cy="41760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4400" b="1" dirty="0" smtClean="0">
                <a:latin typeface="Arial" pitchFamily="18"/>
              </a:rPr>
              <a:t>Подсистема</a:t>
            </a:r>
            <a:endParaRPr sz="4400" b="1" dirty="0" smtClean="0">
              <a:latin typeface="Arial" pitchFamily="18"/>
            </a:endParaRPr>
          </a:p>
          <a:p>
            <a:pPr marL="0" lvl="0" indent="0" algn="ctr">
              <a:buNone/>
            </a:pPr>
            <a:r>
              <a:rPr sz="4400" b="1" dirty="0">
                <a:latin typeface="Arial" pitchFamily="18"/>
              </a:rPr>
              <a:t>"</a:t>
            </a:r>
            <a:r>
              <a:rPr sz="4400" b="1" dirty="0" smtClean="0">
                <a:latin typeface="Arial" pitchFamily="18"/>
              </a:rPr>
              <a:t>Лесное </a:t>
            </a:r>
            <a:r>
              <a:rPr lang="ru-RU" sz="4400" b="1" dirty="0" smtClean="0">
                <a:latin typeface="Arial" pitchFamily="18"/>
              </a:rPr>
              <a:t>хозяйство"</a:t>
            </a:r>
            <a:endParaRPr lang="ru-RU" sz="4400" b="1" dirty="0">
              <a:latin typeface="Arial" pitchFamily="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0109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769844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807095"/>
            <a:ext cx="8496000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endParaRPr lang="ru-RU" sz="14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1400" dirty="0" smtClean="0"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Подзаголовок 1"/>
          <p:cNvSpPr txBox="1">
            <a:spLocks/>
          </p:cNvSpPr>
          <p:nvPr/>
        </p:nvSpPr>
        <p:spPr>
          <a:xfrm>
            <a:off x="457200" y="44624"/>
            <a:ext cx="8229240" cy="77913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Microsoft YaHei" pitchFamily="2"/>
                <a:cs typeface="Mangal" pitchFamily="2"/>
              </a:rPr>
              <a:t>Интерфейс подсистемы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Line 11"/>
          <p:cNvSpPr/>
          <p:nvPr/>
        </p:nvSpPr>
        <p:spPr>
          <a:xfrm>
            <a:off x="0" y="90872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90" y="2142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00353" name="Rectangle 1"/>
          <p:cNvSpPr>
            <a:spLocks noChangeArrowheads="1"/>
          </p:cNvSpPr>
          <p:nvPr/>
        </p:nvSpPr>
        <p:spPr bwMode="auto">
          <a:xfrm>
            <a:off x="352193" y="1071546"/>
            <a:ext cx="838543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Портал </a:t>
            </a:r>
            <a:r>
              <a:rPr lang="ru-RU" sz="22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редоставляет единую точку доступа ко всем подсистемам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" y="1714488"/>
            <a:ext cx="911225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678830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482760" y="216000"/>
            <a:ext cx="8229240" cy="7200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2800" dirty="0">
                <a:latin typeface="Arial" pitchFamily="18"/>
              </a:rPr>
              <a:t>Слой границ Лесного фонда</a:t>
            </a: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080000"/>
            <a:ext cx="8398800" cy="9233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0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Слой границ лесного фонда состоит из слоев лесничеств, участковых лесничеств, кварталов и выделов. Слой сформирован по данным системы </a:t>
            </a:r>
            <a:r>
              <a:rPr lang="ru-RU" sz="20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ЛесГИС</a:t>
            </a:r>
            <a:r>
              <a:rPr lang="ru-RU" sz="2000" dirty="0" smtClean="0">
                <a:latin typeface="Arial" pitchFamily="18"/>
                <a:ea typeface="Microsoft YaHei" pitchFamily="2"/>
                <a:cs typeface="Mangal" pitchFamily="2"/>
              </a:rPr>
              <a:t>.  </a:t>
            </a:r>
            <a:endParaRPr lang="ru-RU" sz="20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896000" y="2232000"/>
            <a:ext cx="4031999" cy="26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2072880" y="3311999"/>
            <a:ext cx="4263120" cy="229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72000" y="4320000"/>
            <a:ext cx="3671999" cy="20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14390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709215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20" y="216000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800" dirty="0" smtClean="0">
                <a:latin typeface="Arial" pitchFamily="18"/>
                <a:ea typeface="Microsoft YaHei" pitchFamily="2"/>
                <a:cs typeface="Mangal" pitchFamily="2"/>
              </a:rPr>
              <a:t>Анализ через отчеты</a:t>
            </a:r>
            <a:endParaRPr lang="ru-RU" sz="2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0000" y="1080000"/>
            <a:ext cx="3816000" cy="28623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Отчеты в Системе обладают гибкими возможностями группирования информации.</a:t>
            </a:r>
          </a:p>
          <a:p>
            <a:pPr marL="0" marR="0" lvl="0" indent="0" algn="ctr" rtl="0" hangingPunct="0">
              <a:buNone/>
              <a:tabLst/>
            </a:pPr>
            <a:endParaRPr lang="ru-RU" sz="1400" dirty="0" smtClean="0"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Доступны следующие разрезы отчетности: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Лесничества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Участковые лесничества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Кварталы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Выделы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Договоры аренды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Договоры купли-продажи</a:t>
            </a:r>
          </a:p>
          <a:p>
            <a:pPr marL="0" marR="0" lvl="0" indent="0" algn="ctr" rtl="0" hangingPunct="0">
              <a:buNone/>
              <a:tabLst/>
            </a:pPr>
            <a:endParaRPr lang="ru-RU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16000" y="1058760"/>
            <a:ext cx="4680000" cy="405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1902240" y="3670919"/>
            <a:ext cx="4793760" cy="295308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7" name="TextBox 6"/>
          <p:cNvSpPr txBox="1"/>
          <p:nvPr/>
        </p:nvSpPr>
        <p:spPr>
          <a:xfrm>
            <a:off x="6858016" y="4572008"/>
            <a:ext cx="2015999" cy="147732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16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По каждому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1600" dirty="0" smtClean="0">
                <a:latin typeface="Arial" pitchFamily="18"/>
                <a:ea typeface="Microsoft YaHei" pitchFamily="2"/>
                <a:cs typeface="Mangal" pitchFamily="2"/>
              </a:rPr>
              <a:t>разрезу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1600" dirty="0" smtClean="0">
                <a:latin typeface="Arial" pitchFamily="18"/>
                <a:ea typeface="Microsoft YaHei" pitchFamily="2"/>
                <a:cs typeface="Mangal" pitchFamily="2"/>
              </a:rPr>
              <a:t>Легко получить анализ с использованием деловой графики. </a:t>
            </a:r>
            <a:r>
              <a:rPr lang="ru-RU" sz="16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endParaRPr lang="ru-RU" sz="16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9652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25310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560" y="216000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Интеграция с учетной системой лесного фонда</a:t>
            </a:r>
            <a:endParaRPr lang="ru-RU" sz="2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000" y="1080000"/>
            <a:ext cx="8784000" cy="13234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Подсистема интегрирована с учетной системой Аверс УЛФ.</a:t>
            </a:r>
          </a:p>
          <a:p>
            <a:pPr marL="0" marR="0" lvl="0" indent="0" algn="ctr" rtl="0" hangingPunct="0">
              <a:buNone/>
              <a:tabLst/>
            </a:pPr>
            <a:r>
              <a:rPr lang="ru-RU" dirty="0" smtClean="0">
                <a:latin typeface="Arial" pitchFamily="18"/>
                <a:ea typeface="Microsoft YaHei" pitchFamily="2"/>
                <a:cs typeface="Mangal" pitchFamily="2"/>
              </a:rPr>
              <a:t>Выбрав выдел, мы видим его на карте, и тут же можем просмотреть «Таксационное описание», зарегистрированное в УЛФ.</a:t>
            </a:r>
            <a:endParaRPr lang="ru-RU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r>
              <a:rPr lang="ru-RU" sz="32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936360" y="2592000"/>
            <a:ext cx="7559640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ая соединительная линия 5"/>
          <p:cNvSpPr/>
          <p:nvPr/>
        </p:nvSpPr>
        <p:spPr>
          <a:xfrm flipV="1">
            <a:off x="2736000" y="5112000"/>
            <a:ext cx="792000" cy="1296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Прямая соединительная линия 6"/>
          <p:cNvSpPr/>
          <p:nvPr/>
        </p:nvSpPr>
        <p:spPr>
          <a:xfrm flipV="1">
            <a:off x="4320000" y="3384000"/>
            <a:ext cx="1080000" cy="2088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528" y="1428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22194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920" y="71414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800" dirty="0" smtClean="0">
                <a:latin typeface="Arial" pitchFamily="18"/>
                <a:ea typeface="Microsoft YaHei" pitchFamily="2"/>
                <a:cs typeface="Mangal" pitchFamily="2"/>
              </a:rPr>
              <a:t>Анализ</a:t>
            </a:r>
            <a:r>
              <a:rPr lang="ru-RU" sz="2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ru-RU" sz="2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целевых </a:t>
            </a:r>
            <a:r>
              <a:rPr lang="ru-RU" sz="2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показателей через тематические карты</a:t>
            </a:r>
            <a:endParaRPr lang="ru-RU" sz="2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000" y="1224000"/>
            <a:ext cx="8640000" cy="83099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dirty="0" smtClean="0">
                <a:latin typeface="Arial" pitchFamily="18"/>
                <a:ea typeface="Microsoft YaHei" pitchFamily="2"/>
                <a:cs typeface="Mangal" pitchFamily="2"/>
              </a:rPr>
              <a:t>Система позволяет получать тематические карты по «ликвидному запасу» и «площади рубок», взятых из договоров купли-продажи.</a:t>
            </a:r>
          </a:p>
          <a:p>
            <a:pPr marL="0" marR="0" lvl="0" indent="0" algn="ctr" rtl="0" hangingPunct="0">
              <a:buNone/>
              <a:tabLst/>
            </a:pPr>
            <a:r>
              <a:rPr lang="ru-RU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Соответствующие выделы окрашиваются согласно легенде.</a:t>
            </a:r>
            <a:endParaRPr lang="ru-RU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714480" y="2000240"/>
            <a:ext cx="5928198" cy="47002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501090" y="2142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361828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280" y="71414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Анализ целевых показателей через тематические карты</a:t>
            </a:r>
            <a:endParaRPr lang="ru-RU" sz="2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2000" y="1224000"/>
            <a:ext cx="8496000" cy="11387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Площади рубок и Ликвидные запасы могут быть проанализированы на тематической карте в разрезе </a:t>
            </a:r>
            <a:r>
              <a:rPr lang="ru-RU" sz="14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лесопользователей</a:t>
            </a: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.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Значение показателя характеризуется цветными овалами, согласно легенде.</a:t>
            </a:r>
            <a:endParaRPr lang="ru-RU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87116" y="1915702"/>
            <a:ext cx="7528222" cy="47994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643966" y="1428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550692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000" y="216000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Мобильные приложения</a:t>
            </a:r>
            <a:endParaRPr lang="ru-RU" sz="2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4000" y="1152000"/>
            <a:ext cx="4248000" cy="35086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Используя мобильные приложения, агентство получает возможность организовать сбор данных от лесников.  </a:t>
            </a:r>
          </a:p>
          <a:p>
            <a:pPr marL="0" marR="0" lvl="0" indent="0" algn="ctr" rtl="0" hangingPunct="0">
              <a:buNone/>
              <a:tabLst/>
            </a:pPr>
            <a:endParaRPr lang="ru-RU" sz="1400" dirty="0" smtClean="0"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Находясь в определенном месте, лесник имеет возможность сформировать сообщение,  прикрепить к нему фото и видео информацию, сохранить в телефоне(планшете) и затем, при наличии «интернета» отправить все сохраненные сообщения в Систему.</a:t>
            </a:r>
          </a:p>
          <a:p>
            <a:pPr marL="0" marR="0" lvl="0" indent="0" algn="ctr" rtl="0" hangingPunct="0">
              <a:buNone/>
              <a:tabLst/>
            </a:pPr>
            <a:endParaRPr lang="ru-RU" sz="1400" dirty="0" smtClean="0"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r>
              <a:rPr lang="en-US" sz="1400" dirty="0" smtClean="0">
                <a:latin typeface="Arial" pitchFamily="18"/>
                <a:ea typeface="Microsoft YaHei" pitchFamily="2"/>
                <a:cs typeface="Mangal" pitchFamily="2"/>
              </a:rPr>
              <a:t>	</a:t>
            </a: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Сообщение мгновенно покажется </a:t>
            </a:r>
            <a:endParaRPr lang="en-US" sz="1400" dirty="0" smtClean="0"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на карте, 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endParaRPr lang="ru-RU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72000" y="1512000"/>
            <a:ext cx="4137840" cy="26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03999" y="3176280"/>
            <a:ext cx="4530600" cy="258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4752000" y="4536000"/>
            <a:ext cx="4031999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ая соединительная линия 7"/>
          <p:cNvSpPr/>
          <p:nvPr/>
        </p:nvSpPr>
        <p:spPr>
          <a:xfrm flipV="1">
            <a:off x="936000" y="2448000"/>
            <a:ext cx="1296000" cy="216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9" name="Прямая соединительная линия 8"/>
          <p:cNvSpPr/>
          <p:nvPr/>
        </p:nvSpPr>
        <p:spPr>
          <a:xfrm>
            <a:off x="936000" y="2664000"/>
            <a:ext cx="360000" cy="5122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0" name="Прямая соединительная линия 9"/>
          <p:cNvSpPr/>
          <p:nvPr/>
        </p:nvSpPr>
        <p:spPr>
          <a:xfrm flipV="1">
            <a:off x="4320000" y="5400000"/>
            <a:ext cx="714600" cy="7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72528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514764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360" y="216000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Мобильные приложения</a:t>
            </a:r>
            <a:endParaRPr lang="ru-RU" sz="2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2000" y="1655999"/>
            <a:ext cx="4248000" cy="178510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Мобильное приложение «</a:t>
            </a:r>
            <a:r>
              <a:rPr lang="ru-RU" sz="14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ГеосТрекер</a:t>
            </a: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» позволяет леснику, используя телефон или планшет, фиксировать определенные </a:t>
            </a: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лесные площади и отправлять их в Систему как только появится «интернет».</a:t>
            </a:r>
          </a:p>
          <a:p>
            <a:pPr marL="0" marR="0" lvl="0" indent="0" algn="ctr" rtl="0" hangingPunct="0">
              <a:buNone/>
              <a:tabLst/>
            </a:pPr>
            <a:endParaRPr lang="ru-RU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16000" y="1687680"/>
            <a:ext cx="4439880" cy="248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936000" y="3744000"/>
            <a:ext cx="5760000" cy="27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ая соединительная линия 6"/>
          <p:cNvSpPr/>
          <p:nvPr/>
        </p:nvSpPr>
        <p:spPr>
          <a:xfrm flipV="1">
            <a:off x="936000" y="2448000"/>
            <a:ext cx="1584000" cy="216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8" name="Прямая соединительная линия 7"/>
          <p:cNvSpPr/>
          <p:nvPr/>
        </p:nvSpPr>
        <p:spPr>
          <a:xfrm>
            <a:off x="936000" y="2664000"/>
            <a:ext cx="1079999" cy="1224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43966" y="1428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063446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840" y="216000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Загрузка треков </a:t>
            </a:r>
            <a:endParaRPr lang="ru-RU" sz="2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311999" y="2582280"/>
            <a:ext cx="5658840" cy="39697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28596" y="1428736"/>
            <a:ext cx="719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Информация, полученная  от </a:t>
            </a:r>
            <a:r>
              <a:rPr lang="en-US" dirty="0" smtClean="0"/>
              <a:t>GPS  </a:t>
            </a:r>
            <a:r>
              <a:rPr lang="ru-RU" dirty="0" smtClean="0"/>
              <a:t>приемников, может быть загружена </a:t>
            </a:r>
          </a:p>
          <a:p>
            <a:r>
              <a:rPr lang="ru-RU" dirty="0" smtClean="0"/>
              <a:t>при помощи встроенных средств.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358214" y="142852"/>
            <a:ext cx="301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813516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1368000" y="1368000"/>
            <a:ext cx="6598800" cy="41760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4400" b="1" dirty="0" smtClean="0">
                <a:latin typeface="Arial" pitchFamily="18"/>
              </a:rPr>
              <a:t>Подсистема</a:t>
            </a:r>
          </a:p>
          <a:p>
            <a:pPr marL="0" lvl="0" indent="0" algn="ctr">
              <a:buNone/>
            </a:pPr>
            <a:r>
              <a:rPr lang="ru-RU" sz="4400" b="1" dirty="0" smtClean="0">
                <a:latin typeface="Arial" pitchFamily="18"/>
              </a:rPr>
              <a:t>«Рыбное хозяйство»</a:t>
            </a:r>
            <a:endParaRPr lang="ru-RU" sz="4400" b="1" dirty="0">
              <a:latin typeface="Arial" pitchFamily="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528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294917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1368000" y="1368000"/>
            <a:ext cx="6598800" cy="41760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ru-RU" sz="2000" dirty="0"/>
              <a:t>Подсистема «Рыбное </a:t>
            </a:r>
            <a:r>
              <a:rPr lang="ru-RU" sz="2000" dirty="0" smtClean="0"/>
              <a:t>хозяйство» включает </a:t>
            </a:r>
            <a:r>
              <a:rPr lang="ru-RU" sz="2000" dirty="0"/>
              <a:t>следующие </a:t>
            </a:r>
            <a:r>
              <a:rPr lang="ru-RU" sz="2000" dirty="0" err="1"/>
              <a:t>геоинформационные</a:t>
            </a:r>
            <a:r>
              <a:rPr lang="ru-RU" sz="2000" dirty="0"/>
              <a:t> массивы данных</a:t>
            </a:r>
            <a:r>
              <a:rPr lang="ru-RU" sz="2000" dirty="0" smtClean="0"/>
              <a:t>:</a:t>
            </a:r>
          </a:p>
          <a:p>
            <a:pPr>
              <a:buNone/>
            </a:pPr>
            <a:r>
              <a:rPr lang="ru-RU" sz="2000" dirty="0" smtClean="0"/>
              <a:t> </a:t>
            </a:r>
            <a:endParaRPr lang="ru-RU" sz="2000" dirty="0"/>
          </a:p>
          <a:p>
            <a:r>
              <a:rPr lang="ru-RU" sz="2000" dirty="0" smtClean="0"/>
              <a:t>Слой </a:t>
            </a:r>
            <a:r>
              <a:rPr lang="ru-RU" sz="2000" dirty="0"/>
              <a:t>рыбопромысловых </a:t>
            </a:r>
            <a:r>
              <a:rPr lang="ru-RU" sz="2000" dirty="0" smtClean="0"/>
              <a:t>участков</a:t>
            </a:r>
            <a:endParaRPr lang="ru-RU" sz="2000" dirty="0"/>
          </a:p>
          <a:p>
            <a:r>
              <a:rPr lang="ru-RU" sz="2000" dirty="0" smtClean="0"/>
              <a:t>Слой рыбопромысловых </a:t>
            </a:r>
            <a:r>
              <a:rPr lang="ru-RU" sz="2000" dirty="0"/>
              <a:t>зон и </a:t>
            </a:r>
            <a:r>
              <a:rPr lang="ru-RU" sz="2000" dirty="0" err="1"/>
              <a:t>подзон</a:t>
            </a:r>
            <a:r>
              <a:rPr lang="ru-RU" sz="2000" dirty="0"/>
              <a:t> </a:t>
            </a:r>
            <a:endParaRPr lang="ru-RU" sz="2000" dirty="0" smtClean="0"/>
          </a:p>
          <a:p>
            <a:r>
              <a:rPr lang="en-US" sz="2000" dirty="0" smtClean="0"/>
              <a:t>C</a:t>
            </a:r>
            <a:r>
              <a:rPr lang="ru-RU" sz="2000" dirty="0" err="1" smtClean="0"/>
              <a:t>лой</a:t>
            </a:r>
            <a:r>
              <a:rPr lang="ru-RU" sz="2000" dirty="0" smtClean="0"/>
              <a:t> </a:t>
            </a:r>
            <a:r>
              <a:rPr lang="ru-RU" sz="2000" dirty="0"/>
              <a:t>водных объектов </a:t>
            </a:r>
            <a:r>
              <a:rPr lang="ru-RU" sz="2000" dirty="0" err="1" smtClean="0"/>
              <a:t>аквакультуры</a:t>
            </a:r>
            <a:endParaRPr lang="ru-RU" sz="2000" dirty="0"/>
          </a:p>
          <a:p>
            <a:r>
              <a:rPr lang="en-US" sz="2000" dirty="0" smtClean="0"/>
              <a:t>C</a:t>
            </a:r>
            <a:r>
              <a:rPr lang="ru-RU" sz="2000" dirty="0" err="1" smtClean="0"/>
              <a:t>лой</a:t>
            </a:r>
            <a:r>
              <a:rPr lang="ru-RU" sz="2000" dirty="0" smtClean="0"/>
              <a:t> </a:t>
            </a:r>
            <a:r>
              <a:rPr lang="ru-RU" sz="2000" dirty="0"/>
              <a:t>объектов инвестиционных </a:t>
            </a:r>
            <a:r>
              <a:rPr lang="ru-RU" sz="2000" dirty="0" smtClean="0"/>
              <a:t>проектов</a:t>
            </a:r>
            <a:endParaRPr lang="ru-RU" sz="2000" dirty="0"/>
          </a:p>
          <a:p>
            <a:r>
              <a:rPr lang="en-US" sz="2000" dirty="0" smtClean="0"/>
              <a:t>C</a:t>
            </a:r>
            <a:r>
              <a:rPr lang="ru-RU" sz="2000" dirty="0" err="1" smtClean="0"/>
              <a:t>лой</a:t>
            </a:r>
            <a:r>
              <a:rPr lang="ru-RU" sz="2000" dirty="0" smtClean="0"/>
              <a:t> </a:t>
            </a:r>
            <a:r>
              <a:rPr lang="ru-RU" sz="2000" dirty="0"/>
              <a:t>береговых </a:t>
            </a:r>
            <a:r>
              <a:rPr lang="ru-RU" sz="2000" dirty="0" smtClean="0"/>
              <a:t>заводов.</a:t>
            </a:r>
            <a:endParaRPr lang="ru-RU" sz="2000" dirty="0"/>
          </a:p>
          <a:p>
            <a:r>
              <a:rPr lang="en-US" sz="2000" dirty="0" smtClean="0"/>
              <a:t>C</a:t>
            </a:r>
            <a:r>
              <a:rPr lang="ru-RU" sz="2000" dirty="0" err="1" smtClean="0"/>
              <a:t>лой</a:t>
            </a:r>
            <a:r>
              <a:rPr lang="ru-RU" sz="2000" dirty="0" smtClean="0"/>
              <a:t> </a:t>
            </a:r>
            <a:r>
              <a:rPr lang="ru-RU" sz="2000" dirty="0"/>
              <a:t>объектов судов рыбопромыслового </a:t>
            </a:r>
            <a:r>
              <a:rPr lang="ru-RU" sz="2000" dirty="0" smtClean="0"/>
              <a:t>флота</a:t>
            </a:r>
            <a:endParaRPr lang="ru-RU" sz="2000" dirty="0"/>
          </a:p>
          <a:p>
            <a:r>
              <a:rPr lang="ru-RU" sz="2000" dirty="0"/>
              <a:t>База данных производственно-экономических показателей деятельности  министерства рыбного хозяйства Камчатского </a:t>
            </a:r>
            <a:r>
              <a:rPr lang="ru-RU" sz="2000" dirty="0" smtClean="0"/>
              <a:t>края</a:t>
            </a:r>
            <a:endParaRPr lang="ru-RU" sz="2000" b="1" dirty="0">
              <a:latin typeface="Arial" pitchFamily="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58214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933543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1393199" y="1007999"/>
            <a:ext cx="6598800" cy="41760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4400" b="1" dirty="0" smtClean="0">
                <a:latin typeface="Arial" pitchFamily="18"/>
              </a:rPr>
              <a:t>Подсистема</a:t>
            </a:r>
          </a:p>
          <a:p>
            <a:pPr marL="0" lvl="0" indent="0" algn="ctr">
              <a:buNone/>
            </a:pPr>
            <a:r>
              <a:rPr lang="ru-RU" sz="4400" b="1" dirty="0" smtClean="0">
                <a:latin typeface="Arial" pitchFamily="18"/>
              </a:rPr>
              <a:t>«Централизованное </a:t>
            </a:r>
            <a:r>
              <a:rPr lang="ru-RU" sz="4400" b="1" dirty="0">
                <a:latin typeface="Arial" pitchFamily="18"/>
              </a:rPr>
              <a:t>хранилище пространственных </a:t>
            </a:r>
            <a:r>
              <a:rPr lang="ru-RU" sz="4400" b="1" dirty="0" smtClean="0">
                <a:latin typeface="Arial" pitchFamily="18"/>
              </a:rPr>
              <a:t>данных региона»</a:t>
            </a:r>
            <a:endParaRPr lang="ru-RU" sz="4400" b="1" dirty="0">
              <a:latin typeface="Arial" pitchFamily="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58214" y="4286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986416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539552" y="188640"/>
            <a:ext cx="8229240" cy="553998"/>
          </a:xfrm>
        </p:spPr>
        <p:txBody>
          <a:bodyPr wrap="square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3600" dirty="0">
                <a:latin typeface="Arial" pitchFamily="18"/>
              </a:rPr>
              <a:t>Слой рыбопромысловых участков</a:t>
            </a:r>
          </a:p>
        </p:txBody>
      </p:sp>
      <p:sp>
        <p:nvSpPr>
          <p:cNvPr id="3" name="Line 11"/>
          <p:cNvSpPr/>
          <p:nvPr/>
        </p:nvSpPr>
        <p:spPr>
          <a:xfrm>
            <a:off x="3600" y="90872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835696" y="2276872"/>
            <a:ext cx="6968160" cy="4181760"/>
          </a:xfrm>
          <a:prstGeom prst="rect">
            <a:avLst/>
          </a:prstGeom>
          <a:noFill/>
          <a:ln w="29160">
            <a:solidFill>
              <a:srgbClr val="000000"/>
            </a:solidFill>
            <a:prstDash val="solid"/>
          </a:ln>
        </p:spPr>
      </p:pic>
      <p:sp>
        <p:nvSpPr>
          <p:cNvPr id="5" name="TextBox 4"/>
          <p:cNvSpPr txBox="1"/>
          <p:nvPr/>
        </p:nvSpPr>
        <p:spPr>
          <a:xfrm>
            <a:off x="457200" y="1052736"/>
            <a:ext cx="8398800" cy="10772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ru-RU" sz="1400" dirty="0" smtClean="0"/>
              <a:t>Источником данных для формирования слоя послужил документ </a:t>
            </a:r>
          </a:p>
          <a:p>
            <a:pPr lvl="0" algn="ctr" hangingPunct="0">
              <a:buNone/>
            </a:pPr>
            <a:r>
              <a:rPr lang="ru-RU" sz="1400" dirty="0" smtClean="0"/>
              <a:t>«</a:t>
            </a:r>
            <a:r>
              <a:rPr lang="ru-RU" sz="1400" dirty="0"/>
              <a:t>Перечень рыбопромысловых участков на территории Камчатского края </a:t>
            </a:r>
            <a:endParaRPr lang="en-US" sz="1400" dirty="0" smtClean="0"/>
          </a:p>
          <a:p>
            <a:pPr lvl="0" algn="ctr" hangingPunct="0">
              <a:buNone/>
            </a:pPr>
            <a:r>
              <a:rPr lang="ru-RU" sz="1400" dirty="0" smtClean="0"/>
              <a:t>в редакции всех Постановлений </a:t>
            </a:r>
            <a:r>
              <a:rPr lang="ru-RU" sz="1400" dirty="0"/>
              <a:t>Правительства Камчатского </a:t>
            </a:r>
            <a:r>
              <a:rPr lang="ru-RU" sz="1400" dirty="0" smtClean="0"/>
              <a:t>края. </a:t>
            </a:r>
          </a:p>
          <a:p>
            <a:pPr lvl="0" algn="ctr" hangingPunct="0">
              <a:buNone/>
            </a:pPr>
            <a:r>
              <a:rPr lang="ru-RU" sz="1400" b="1" dirty="0"/>
              <a:t>Выполнено создание цифрового слоя </a:t>
            </a:r>
            <a:r>
              <a:rPr lang="ru-RU" sz="1400" dirty="0"/>
              <a:t>практически «с нуля</a:t>
            </a:r>
            <a:r>
              <a:rPr lang="ru-RU" sz="1400" dirty="0" smtClean="0"/>
              <a:t>» - по текстовым описаниям, содержащимся в Постановлении. 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149080"/>
            <a:ext cx="3535486" cy="239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/>
          <p:cNvSpPr/>
          <p:nvPr/>
        </p:nvSpPr>
        <p:spPr>
          <a:xfrm>
            <a:off x="4211960" y="4941168"/>
            <a:ext cx="936104" cy="36004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643966" y="1428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59365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539552" y="859939"/>
            <a:ext cx="8316448" cy="984885"/>
          </a:xfrm>
        </p:spPr>
        <p:txBody>
          <a:bodyPr wrap="square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spcAft>
                <a:spcPts val="0"/>
              </a:spcAft>
              <a:buNone/>
            </a:pPr>
            <a:r>
              <a:rPr lang="ru-RU" sz="1600" dirty="0" smtClean="0">
                <a:latin typeface="Arial" pitchFamily="18"/>
              </a:rPr>
              <a:t>Картографическая основа Подсистемы рыбного хозяйства интегрирована </a:t>
            </a:r>
          </a:p>
          <a:p>
            <a:pPr marL="0" lvl="0" indent="0" algn="ctr">
              <a:spcAft>
                <a:spcPts val="0"/>
              </a:spcAft>
              <a:buNone/>
            </a:pPr>
            <a:r>
              <a:rPr lang="ru-RU" sz="1600" dirty="0" smtClean="0">
                <a:latin typeface="Arial" pitchFamily="18"/>
              </a:rPr>
              <a:t>с общей системой «Инфраструктура пространственных данных Камчатского края»</a:t>
            </a:r>
          </a:p>
          <a:p>
            <a:pPr marL="0" lvl="0" indent="0" algn="ctr">
              <a:buNone/>
            </a:pPr>
            <a:endParaRPr lang="ru-RU" dirty="0">
              <a:latin typeface="Arial" pitchFamily="18"/>
            </a:endParaRPr>
          </a:p>
        </p:txBody>
      </p:sp>
      <p:sp>
        <p:nvSpPr>
          <p:cNvPr id="4" name="Прямая соединительная линия 3"/>
          <p:cNvSpPr/>
          <p:nvPr/>
        </p:nvSpPr>
        <p:spPr>
          <a:xfrm flipV="1">
            <a:off x="2915816" y="4248000"/>
            <a:ext cx="2412184" cy="26112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Подзаголовок 1"/>
          <p:cNvSpPr txBox="1">
            <a:spLocks/>
          </p:cNvSpPr>
          <p:nvPr/>
        </p:nvSpPr>
        <p:spPr>
          <a:xfrm>
            <a:off x="539552" y="311750"/>
            <a:ext cx="822924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spcAft>
                <a:spcPts val="1417"/>
              </a:spcAft>
              <a:buNone/>
              <a:defRPr/>
            </a:pPr>
            <a:r>
              <a:rPr lang="ru-RU" sz="2000" dirty="0" smtClean="0">
                <a:latin typeface="Arial" pitchFamily="18"/>
              </a:rPr>
              <a:t>Инфраструктура пространственных данных Камчатского края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Line 11"/>
          <p:cNvSpPr/>
          <p:nvPr/>
        </p:nvSpPr>
        <p:spPr>
          <a:xfrm>
            <a:off x="0" y="836712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158" y="1883921"/>
            <a:ext cx="8043242" cy="492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10"/>
          <p:cNvGrpSpPr/>
          <p:nvPr/>
        </p:nvGrpSpPr>
        <p:grpSpPr>
          <a:xfrm>
            <a:off x="3347864" y="1412776"/>
            <a:ext cx="5796136" cy="1238250"/>
            <a:chOff x="3347864" y="1412776"/>
            <a:chExt cx="5796136" cy="123825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81375" y="1412776"/>
              <a:ext cx="5762625" cy="1238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3347864" y="1412776"/>
              <a:ext cx="5796136" cy="1224136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Овал 11"/>
          <p:cNvSpPr/>
          <p:nvPr/>
        </p:nvSpPr>
        <p:spPr>
          <a:xfrm>
            <a:off x="251520" y="3429000"/>
            <a:ext cx="201622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39552" y="4293096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Слой РПУ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совмещен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со слоем </a:t>
            </a:r>
          </a:p>
          <a:p>
            <a:r>
              <a:rPr lang="ru-RU" dirty="0" err="1" smtClean="0">
                <a:solidFill>
                  <a:srgbClr val="FF0000"/>
                </a:solidFill>
              </a:rPr>
              <a:t>Росреестра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3966" y="2142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088746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017022"/>
            <a:ext cx="8496000" cy="8617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Пользователям предоставляются возможности разностороннего анализа данных по РПУ в разрезах: зон, </a:t>
            </a:r>
            <a:r>
              <a:rPr lang="ru-RU" sz="14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подзон</a:t>
            </a: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, водных объектов, муниципальных районов, пользователей. 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Разрезы анализа могут группироваться в различных вариациях. 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Деловая графика позволяет выполнять экспресс оценку распределения участков. </a:t>
            </a: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23528" y="1988840"/>
            <a:ext cx="7184520" cy="3922560"/>
          </a:xfrm>
          <a:prstGeom prst="rect">
            <a:avLst/>
          </a:prstGeom>
          <a:noFill/>
          <a:ln w="29160">
            <a:solidFill>
              <a:srgbClr val="000000"/>
            </a:solidFill>
            <a:prstDash val="solid"/>
          </a:ln>
        </p:spPr>
      </p:pic>
      <p:sp>
        <p:nvSpPr>
          <p:cNvPr id="6" name="Подзаголовок 1"/>
          <p:cNvSpPr txBox="1">
            <a:spLocks/>
          </p:cNvSpPr>
          <p:nvPr/>
        </p:nvSpPr>
        <p:spPr>
          <a:xfrm>
            <a:off x="539552" y="188640"/>
            <a:ext cx="8229240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Microsoft YaHei" pitchFamily="2"/>
                <a:cs typeface="Mangal" pitchFamily="2"/>
              </a:rPr>
              <a:t>Слой рыбопромысловых участков</a:t>
            </a:r>
          </a:p>
        </p:txBody>
      </p:sp>
      <p:sp>
        <p:nvSpPr>
          <p:cNvPr id="7" name="Line 11"/>
          <p:cNvSpPr/>
          <p:nvPr/>
        </p:nvSpPr>
        <p:spPr>
          <a:xfrm>
            <a:off x="0" y="836712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2809" y="3983615"/>
            <a:ext cx="3541191" cy="287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715404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58110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0">
            <a:gsLst>
              <a:gs pos="10000">
                <a:schemeClr val="accent5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  <a:alpha val="69000"/>
                </a:schemeClr>
              </a:gs>
              <a:gs pos="5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1196752"/>
            <a:ext cx="8928992" cy="5472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1071546"/>
            <a:ext cx="8928992" cy="5786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+mj-lt"/>
              <a:buAutoNum type="arabicPeriod"/>
            </a:pPr>
            <a:endParaRPr lang="ru-RU" sz="2000" dirty="0" smtClean="0">
              <a:solidFill>
                <a:schemeClr val="tx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ru-RU" sz="2000" dirty="0" smtClean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663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Геоинформационный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анализ показателя «Вылов кеты»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комплексе с анализом вылова других видов лососей </a:t>
            </a:r>
          </a:p>
          <a:p>
            <a:pPr algn="ctr"/>
            <a:endParaRPr lang="ru-RU" sz="24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3719"/>
            <a:ext cx="9144000" cy="585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572528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738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0">
            <a:gsLst>
              <a:gs pos="10000">
                <a:schemeClr val="accent5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  <a:alpha val="69000"/>
                </a:schemeClr>
              </a:gs>
              <a:gs pos="5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1196752"/>
            <a:ext cx="8928992" cy="5472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1071546"/>
            <a:ext cx="8928992" cy="5786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+mj-lt"/>
              <a:buAutoNum type="arabicPeriod"/>
            </a:pPr>
            <a:endParaRPr lang="ru-RU" sz="2000" dirty="0" smtClean="0">
              <a:solidFill>
                <a:schemeClr val="tx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ru-RU" sz="2000" dirty="0" smtClean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6632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показателей через табличный отчет.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Группировки вниз – зоны,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подзоны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водные объекты,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предприятия – пользователи, рыбопромысловые участки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Вправо – показатели. </a:t>
            </a:r>
          </a:p>
          <a:p>
            <a:endParaRPr lang="ru-RU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1003"/>
            <a:ext cx="9144000" cy="494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429652" y="3571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46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457200" y="273600"/>
            <a:ext cx="8229240" cy="10944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3600" dirty="0">
                <a:latin typeface="Arial" pitchFamily="18"/>
              </a:rPr>
              <a:t>Слой </a:t>
            </a:r>
            <a:r>
              <a:rPr lang="ru-RU" sz="3600" dirty="0" smtClean="0">
                <a:latin typeface="Arial" pitchFamily="18"/>
              </a:rPr>
              <a:t>рыбопромысловых </a:t>
            </a:r>
            <a:r>
              <a:rPr lang="ru-RU" sz="3600" dirty="0" err="1" smtClean="0">
                <a:latin typeface="Arial" pitchFamily="18"/>
              </a:rPr>
              <a:t>подзон</a:t>
            </a:r>
            <a:endParaRPr lang="ru-RU" sz="3600" dirty="0">
              <a:latin typeface="Arial" pitchFamily="18"/>
            </a:endParaRPr>
          </a:p>
        </p:txBody>
      </p:sp>
      <p:sp>
        <p:nvSpPr>
          <p:cNvPr id="3" name="Line 11"/>
          <p:cNvSpPr/>
          <p:nvPr/>
        </p:nvSpPr>
        <p:spPr>
          <a:xfrm>
            <a:off x="0" y="129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080000" y="2448000"/>
            <a:ext cx="6983999" cy="4176000"/>
          </a:xfrm>
          <a:prstGeom prst="rect">
            <a:avLst/>
          </a:prstGeom>
          <a:noFill/>
          <a:ln w="29160">
            <a:solidFill>
              <a:srgbClr val="000000"/>
            </a:solidFill>
            <a:prstDash val="solid"/>
          </a:ln>
        </p:spPr>
      </p:pic>
      <p:sp>
        <p:nvSpPr>
          <p:cNvPr id="5" name="TextBox 4"/>
          <p:cNvSpPr txBox="1"/>
          <p:nvPr/>
        </p:nvSpPr>
        <p:spPr>
          <a:xfrm>
            <a:off x="457200" y="1289566"/>
            <a:ext cx="8398800" cy="10464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ru-RU" dirty="0" smtClean="0"/>
              <a:t>Ввиду отсутствия готовых картографических данных, </a:t>
            </a:r>
          </a:p>
          <a:p>
            <a:pPr algn="ctr">
              <a:buNone/>
            </a:pPr>
            <a:r>
              <a:rPr lang="ru-RU" dirty="0" smtClean="0"/>
              <a:t> слой создан «с нуля» - на основе открытой информации о рыбопромысловых зонах.</a:t>
            </a: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528" y="285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596504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457200" y="116632"/>
            <a:ext cx="8326800" cy="851144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spcAft>
                <a:spcPts val="0"/>
              </a:spcAft>
              <a:buNone/>
            </a:pPr>
            <a:r>
              <a:rPr lang="ru-RU" dirty="0">
                <a:latin typeface="Arial" pitchFamily="18"/>
              </a:rPr>
              <a:t>Слой </a:t>
            </a:r>
            <a:r>
              <a:rPr lang="ru-RU" dirty="0" smtClean="0">
                <a:latin typeface="Arial" pitchFamily="18"/>
              </a:rPr>
              <a:t>водных объектов </a:t>
            </a:r>
            <a:r>
              <a:rPr lang="ru-RU" dirty="0" err="1" smtClean="0">
                <a:latin typeface="Arial" pitchFamily="18"/>
              </a:rPr>
              <a:t>аквакультуры</a:t>
            </a:r>
            <a:endParaRPr lang="ru-RU" dirty="0" smtClean="0">
              <a:latin typeface="Arial" pitchFamily="18"/>
            </a:endParaRPr>
          </a:p>
          <a:p>
            <a:pPr marL="0" lvl="0" indent="0" algn="ctr">
              <a:spcAft>
                <a:spcPts val="0"/>
              </a:spcAft>
              <a:buNone/>
            </a:pPr>
            <a:r>
              <a:rPr lang="ru-RU" dirty="0" smtClean="0">
                <a:latin typeface="Arial" pitchFamily="18"/>
              </a:rPr>
              <a:t>(инвестиционных площадок)</a:t>
            </a:r>
            <a:endParaRPr lang="ru-RU" dirty="0">
              <a:latin typeface="Arial" pitchFamily="18"/>
            </a:endParaRPr>
          </a:p>
        </p:txBody>
      </p:sp>
      <p:sp>
        <p:nvSpPr>
          <p:cNvPr id="3" name="Line 11"/>
          <p:cNvSpPr/>
          <p:nvPr/>
        </p:nvSpPr>
        <p:spPr>
          <a:xfrm>
            <a:off x="0" y="1124744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207205"/>
            <a:ext cx="8614824" cy="16927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ru-RU" dirty="0" smtClean="0"/>
              <a:t>Источником данных для формирования  цифрового слоя послужил  </a:t>
            </a:r>
            <a:r>
              <a:rPr lang="en-US" dirty="0" smtClean="0"/>
              <a:t>Word-</a:t>
            </a:r>
            <a:r>
              <a:rPr lang="ru-RU" dirty="0" smtClean="0"/>
              <a:t>документ  </a:t>
            </a:r>
          </a:p>
          <a:p>
            <a:pPr>
              <a:buNone/>
            </a:pPr>
            <a:r>
              <a:rPr lang="ru-RU" dirty="0" smtClean="0"/>
              <a:t>		«Перечень водных объектов, пригодных для целей </a:t>
            </a:r>
            <a:r>
              <a:rPr lang="ru-RU" dirty="0" err="1" smtClean="0"/>
              <a:t>аквакультуры</a:t>
            </a:r>
            <a:r>
              <a:rPr lang="ru-RU" dirty="0" smtClean="0"/>
              <a:t>»</a:t>
            </a:r>
          </a:p>
          <a:p>
            <a:pPr algn="ctr" hangingPunct="0">
              <a:buNone/>
            </a:pPr>
            <a:endParaRPr lang="ru-RU" sz="1400" dirty="0" smtClean="0"/>
          </a:p>
          <a:p>
            <a:pPr marL="0" marR="0" lvl="0" indent="0" algn="ctr" rtl="0" hangingPunct="0">
              <a:buNone/>
              <a:tabLst/>
            </a:pPr>
            <a:endParaRPr lang="ru-RU" sz="14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 rot="4800">
            <a:off x="1622941" y="1922070"/>
            <a:ext cx="7507306" cy="4687265"/>
          </a:xfrm>
          <a:prstGeom prst="rect">
            <a:avLst/>
          </a:prstGeom>
          <a:noFill/>
          <a:ln w="29160">
            <a:solidFill>
              <a:srgbClr val="000000"/>
            </a:solidFill>
            <a:prstDash val="solid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16" y="4005064"/>
            <a:ext cx="5148064" cy="280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/>
          <p:cNvSpPr/>
          <p:nvPr/>
        </p:nvSpPr>
        <p:spPr>
          <a:xfrm>
            <a:off x="5004048" y="5445224"/>
            <a:ext cx="864096" cy="4320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572528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499920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40444"/>
            <a:ext cx="8398800" cy="7078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Где бы Вы не находились -  доступна полная информация о проекте  </a:t>
            </a:r>
            <a:endParaRPr lang="ru-RU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Прямая соединительная линия 3"/>
          <p:cNvSpPr/>
          <p:nvPr/>
        </p:nvSpPr>
        <p:spPr>
          <a:xfrm flipV="1">
            <a:off x="2736000" y="3528000"/>
            <a:ext cx="3384000" cy="1656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Подзаголовок 1"/>
          <p:cNvSpPr txBox="1">
            <a:spLocks/>
          </p:cNvSpPr>
          <p:nvPr/>
        </p:nvSpPr>
        <p:spPr>
          <a:xfrm>
            <a:off x="457200" y="116632"/>
            <a:ext cx="8229240" cy="103531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Microsoft YaHei" pitchFamily="2"/>
                <a:cs typeface="Mangal" pitchFamily="2"/>
              </a:rPr>
              <a:t>Слой инвестиционных проектов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Line 11"/>
          <p:cNvSpPr/>
          <p:nvPr/>
        </p:nvSpPr>
        <p:spPr>
          <a:xfrm>
            <a:off x="0" y="135072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89448"/>
            <a:ext cx="770485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572528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920008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899592" y="2276872"/>
            <a:ext cx="7505528" cy="4059112"/>
          </a:xfrm>
          <a:prstGeom prst="rect">
            <a:avLst/>
          </a:prstGeom>
          <a:noFill/>
          <a:ln w="29160">
            <a:solidFill>
              <a:srgbClr val="000000"/>
            </a:solidFill>
            <a:prstDash val="solid"/>
          </a:ln>
        </p:spPr>
      </p:pic>
      <p:sp>
        <p:nvSpPr>
          <p:cNvPr id="3" name="TextBox 2"/>
          <p:cNvSpPr txBox="1"/>
          <p:nvPr/>
        </p:nvSpPr>
        <p:spPr>
          <a:xfrm>
            <a:off x="323528" y="1568986"/>
            <a:ext cx="8398800" cy="7078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Сформирован геоинформационный слой заводов по производству рыбной продукции  </a:t>
            </a:r>
            <a:endParaRPr lang="ru-RU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Прямая соединительная линия 3"/>
          <p:cNvSpPr/>
          <p:nvPr/>
        </p:nvSpPr>
        <p:spPr>
          <a:xfrm flipV="1">
            <a:off x="3203848" y="3933056"/>
            <a:ext cx="2448000" cy="151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Подзаголовок 1"/>
          <p:cNvSpPr txBox="1">
            <a:spLocks/>
          </p:cNvSpPr>
          <p:nvPr/>
        </p:nvSpPr>
        <p:spPr>
          <a:xfrm>
            <a:off x="457200" y="116632"/>
            <a:ext cx="8229240" cy="12384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Microsoft YaHei" pitchFamily="2"/>
                <a:cs typeface="Mangal" pitchFamily="2"/>
              </a:rPr>
              <a:t>Слой береговых заводов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Line 11"/>
          <p:cNvSpPr/>
          <p:nvPr/>
        </p:nvSpPr>
        <p:spPr>
          <a:xfrm>
            <a:off x="0" y="135072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528" y="1428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720067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457200" y="273600"/>
            <a:ext cx="8229240" cy="707128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3600" dirty="0">
                <a:latin typeface="Arial" pitchFamily="18"/>
              </a:rPr>
              <a:t>Слой объектов </a:t>
            </a:r>
            <a:r>
              <a:rPr lang="ru-RU" sz="3600" dirty="0" smtClean="0">
                <a:latin typeface="Arial" pitchFamily="18"/>
              </a:rPr>
              <a:t>флота</a:t>
            </a:r>
            <a:endParaRPr lang="ru-RU" sz="3600" dirty="0">
              <a:latin typeface="Arial" pitchFamily="18"/>
            </a:endParaRPr>
          </a:p>
        </p:txBody>
      </p:sp>
      <p:sp>
        <p:nvSpPr>
          <p:cNvPr id="3" name="Line 11"/>
          <p:cNvSpPr/>
          <p:nvPr/>
        </p:nvSpPr>
        <p:spPr>
          <a:xfrm>
            <a:off x="0" y="1052736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210107"/>
            <a:ext cx="8316448" cy="11387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В Систему загружена информация о 2600 судах различного назначения. 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Реализована возможность определения местонахождения  той части судов, которые зарегистрированы в международной системе </a:t>
            </a:r>
            <a:r>
              <a:rPr lang="en-US" sz="1400" dirty="0" smtClean="0">
                <a:latin typeface="Arial" pitchFamily="18"/>
                <a:ea typeface="Microsoft YaHei" pitchFamily="2"/>
                <a:cs typeface="Mangal" pitchFamily="2"/>
              </a:rPr>
              <a:t>on-line </a:t>
            </a: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мониторинга, </a:t>
            </a: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0000" y="2808000"/>
            <a:ext cx="1944000" cy="36719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1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Для добавления текста щелкните мышью</a:t>
            </a: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50194"/>
            <a:ext cx="770890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240001" y="2924944"/>
            <a:ext cx="5903999" cy="3671999"/>
          </a:xfrm>
          <a:prstGeom prst="rect">
            <a:avLst/>
          </a:prstGeom>
          <a:noFill/>
          <a:ln w="29160">
            <a:solidFill>
              <a:srgbClr val="000000"/>
            </a:solidFill>
            <a:prstDash val="solid"/>
          </a:ln>
        </p:spPr>
      </p:pic>
      <p:sp>
        <p:nvSpPr>
          <p:cNvPr id="8" name="Выгнутая влево стрелка 7"/>
          <p:cNvSpPr/>
          <p:nvPr/>
        </p:nvSpPr>
        <p:spPr>
          <a:xfrm rot="-2700000">
            <a:off x="2311205" y="4621280"/>
            <a:ext cx="563709" cy="1578438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01090" y="1428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61455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482760" y="216000"/>
            <a:ext cx="8229240" cy="7200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2800">
                <a:latin typeface="Arial" pitchFamily="18"/>
              </a:rPr>
              <a:t>База данных векторных слоев</a:t>
            </a: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080000"/>
            <a:ext cx="8398800" cy="129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1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Для добавления текста щелкните мышью</a:t>
            </a: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70548" y="1728000"/>
            <a:ext cx="8772104" cy="509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501090" y="3571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137151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39552" y="1628800"/>
            <a:ext cx="8280920" cy="5150328"/>
          </a:xfrm>
          <a:prstGeom prst="rect">
            <a:avLst/>
          </a:prstGeom>
          <a:noFill/>
          <a:ln w="29160">
            <a:solidFill>
              <a:srgbClr val="000000"/>
            </a:solidFill>
            <a:prstDash val="solid"/>
          </a:ln>
        </p:spPr>
      </p:pic>
      <p:sp>
        <p:nvSpPr>
          <p:cNvPr id="2" name="TextBox 1"/>
          <p:cNvSpPr txBox="1"/>
          <p:nvPr/>
        </p:nvSpPr>
        <p:spPr>
          <a:xfrm>
            <a:off x="179512" y="1016442"/>
            <a:ext cx="8748464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Каждое судно в Системе  - это объект базы данных, имеющий  свойства интеграции  с любой открытой системой мониторинга. Пользователям предоставляется  расширенная информация о каждом судне. </a:t>
            </a: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Подзаголовок 1"/>
          <p:cNvSpPr txBox="1">
            <a:spLocks/>
          </p:cNvSpPr>
          <p:nvPr/>
        </p:nvSpPr>
        <p:spPr>
          <a:xfrm>
            <a:off x="457200" y="44624"/>
            <a:ext cx="8229240" cy="70712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Microsoft YaHei" pitchFamily="2"/>
                <a:cs typeface="Mangal" pitchFamily="2"/>
              </a:rPr>
              <a:t>Слой объектов флота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Line 11"/>
          <p:cNvSpPr/>
          <p:nvPr/>
        </p:nvSpPr>
        <p:spPr>
          <a:xfrm>
            <a:off x="0" y="764704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628800"/>
            <a:ext cx="5363319" cy="318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 стрелкой 9"/>
          <p:cNvCxnSpPr/>
          <p:nvPr/>
        </p:nvCxnSpPr>
        <p:spPr>
          <a:xfrm flipH="1" flipV="1">
            <a:off x="1763688" y="2132856"/>
            <a:ext cx="504056" cy="42484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2339752" y="4437112"/>
            <a:ext cx="4176464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43966" y="1428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329576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1"/>
          <p:cNvSpPr txBox="1">
            <a:spLocks/>
          </p:cNvSpPr>
          <p:nvPr/>
        </p:nvSpPr>
        <p:spPr>
          <a:xfrm>
            <a:off x="457200" y="-27384"/>
            <a:ext cx="8229240" cy="77913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Microsoft YaHei" pitchFamily="2"/>
                <a:cs typeface="Mangal" pitchFamily="2"/>
              </a:rPr>
              <a:t>Анализ показателей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Line 11"/>
          <p:cNvSpPr/>
          <p:nvPr/>
        </p:nvSpPr>
        <p:spPr>
          <a:xfrm>
            <a:off x="0" y="692696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052736"/>
            <a:ext cx="20882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Информация от КЦСМ о квотах и вылове</a:t>
            </a:r>
          </a:p>
          <a:p>
            <a:endParaRPr lang="ru-RU" sz="2400" dirty="0" smtClean="0"/>
          </a:p>
          <a:p>
            <a:r>
              <a:rPr lang="ru-RU" sz="2400" dirty="0" smtClean="0"/>
              <a:t>Выборка данных </a:t>
            </a:r>
          </a:p>
          <a:p>
            <a:r>
              <a:rPr lang="ru-RU" sz="2400" dirty="0" smtClean="0"/>
              <a:t>по </a:t>
            </a:r>
          </a:p>
          <a:p>
            <a:r>
              <a:rPr lang="ru-RU" sz="2400" dirty="0" smtClean="0"/>
              <a:t>Объекту промысла = Треска</a:t>
            </a: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1312" y="646603"/>
            <a:ext cx="6192688" cy="621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572528" y="21429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133845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720000" y="1728000"/>
            <a:ext cx="7776000" cy="4680000"/>
          </a:xfrm>
          <a:prstGeom prst="rect">
            <a:avLst/>
          </a:prstGeom>
          <a:noFill/>
          <a:ln w="29160">
            <a:solidFill>
              <a:srgbClr val="000000"/>
            </a:solidFill>
            <a:prstDash val="solid"/>
          </a:ln>
        </p:spPr>
      </p:pic>
      <p:sp>
        <p:nvSpPr>
          <p:cNvPr id="4" name="TextBox 3"/>
          <p:cNvSpPr txBox="1"/>
          <p:nvPr/>
        </p:nvSpPr>
        <p:spPr>
          <a:xfrm>
            <a:off x="323528" y="591652"/>
            <a:ext cx="8496000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endParaRPr lang="ru-RU" sz="14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1400" dirty="0" smtClean="0"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Тематическая карта по показателю «Горбуша(вылов)» на слое «</a:t>
            </a:r>
            <a:r>
              <a:rPr lang="ru-RU" sz="14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Подзоны</a:t>
            </a:r>
            <a:r>
              <a:rPr lang="ru-RU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»</a:t>
            </a:r>
          </a:p>
          <a:p>
            <a:pPr marL="0" marR="0" lvl="0" indent="0" algn="ctr" rtl="0" hangingPunct="0">
              <a:buNone/>
              <a:tabLst/>
            </a:pPr>
            <a:r>
              <a:rPr lang="ru-RU" sz="1400" dirty="0" smtClean="0">
                <a:latin typeface="Arial" pitchFamily="18"/>
                <a:ea typeface="Microsoft YaHei" pitchFamily="2"/>
                <a:cs typeface="Mangal" pitchFamily="2"/>
              </a:rPr>
              <a:t>дополнена круговыми диаграммами для анализа  вылова по другим видам лососей.</a:t>
            </a:r>
            <a:endParaRPr lang="ru-RU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Подзаголовок 1"/>
          <p:cNvSpPr txBox="1">
            <a:spLocks/>
          </p:cNvSpPr>
          <p:nvPr/>
        </p:nvSpPr>
        <p:spPr>
          <a:xfrm>
            <a:off x="457200" y="44624"/>
            <a:ext cx="8229240" cy="77913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Microsoft YaHei" pitchFamily="2"/>
                <a:cs typeface="Mangal" pitchFamily="2"/>
              </a:rPr>
              <a:t>Анализ показателей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Line 11"/>
          <p:cNvSpPr/>
          <p:nvPr/>
        </p:nvSpPr>
        <p:spPr>
          <a:xfrm>
            <a:off x="0" y="90872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528" y="21429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808508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43108" y="2357430"/>
            <a:ext cx="54545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/>
              <a:t>Презентация закончена</a:t>
            </a:r>
          </a:p>
          <a:p>
            <a:pPr algn="ctr"/>
            <a:endParaRPr lang="ru-RU" sz="4000" dirty="0" smtClean="0"/>
          </a:p>
          <a:p>
            <a:pPr algn="ctr"/>
            <a:r>
              <a:rPr lang="ru-RU" sz="4000" dirty="0" smtClean="0"/>
              <a:t>Благодарю за внимание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34808508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482760" y="216000"/>
            <a:ext cx="8229240" cy="7200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2800">
                <a:latin typeface="Arial" pitchFamily="18"/>
              </a:rPr>
              <a:t>База данных векторных слоев</a:t>
            </a: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Font typeface="StarSymbol"/>
              <a:buNone/>
            </a:pPr>
            <a:endParaRPr lang="ru-RU">
              <a:solidFill>
                <a:prstClr val="black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080000"/>
            <a:ext cx="8398800" cy="129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Font typeface="StarSymbol"/>
              <a:buNone/>
            </a:pPr>
            <a:r>
              <a:rPr lang="ru-RU" sz="1400">
                <a:solidFill>
                  <a:prstClr val="black"/>
                </a:solidFill>
                <a:latin typeface="Arial" pitchFamily="18"/>
                <a:ea typeface="Microsoft YaHei" pitchFamily="2"/>
                <a:cs typeface="Mangal" pitchFamily="2"/>
              </a:rPr>
              <a:t>Для добавления текста щелкните мышью</a:t>
            </a:r>
          </a:p>
          <a:p>
            <a:pPr algn="ctr" hangingPunct="0">
              <a:buFont typeface="StarSymbol"/>
              <a:buNone/>
            </a:pPr>
            <a:endParaRPr lang="ru-RU" sz="3200">
              <a:solidFill>
                <a:prstClr val="black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026" name="Picture 2" descr="C:\Users\Alexey\Documents\Работа\презентации_04.12\Камчатка\СИПД КК\Космоснимок. полная сце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206" y="1080000"/>
            <a:ext cx="4701040" cy="577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01090" y="4286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705782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482760" y="216000"/>
            <a:ext cx="8229240" cy="7200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2800">
                <a:latin typeface="Arial" pitchFamily="18"/>
              </a:rPr>
              <a:t>База данных векторных слоев</a:t>
            </a: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080000"/>
            <a:ext cx="8398800" cy="129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1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Для добавления текста щелкните мышью</a:t>
            </a:r>
          </a:p>
          <a:p>
            <a:pPr marL="0" marR="0" lvl="0" indent="0" algn="ctr" rtl="0" hangingPunct="0">
              <a:buNone/>
              <a:tabLst/>
            </a:pPr>
            <a:endParaRPr lang="ru-RU" sz="32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2050" name="Picture 2" descr="C:\Users\Alexey\Documents\Работа\презентации_04.12\Камчатка\СИПД КК\П-К,Елизово,Вилючинс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19012"/>
            <a:ext cx="7216055" cy="58639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72528" y="3571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491757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20" y="216000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Примеры слоев ЦХПД</a:t>
            </a:r>
            <a:endParaRPr lang="ru-RU" sz="2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25" y="2473032"/>
            <a:ext cx="3630278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000" b="1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Сельскохозяйственные угодья</a:t>
            </a:r>
            <a:endParaRPr lang="ru-RU" sz="2000" b="1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6360" y="5580104"/>
            <a:ext cx="3456000" cy="6155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000" b="1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Кадастровые участки</a:t>
            </a:r>
            <a:endParaRPr lang="ru-RU" sz="2000" b="1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2000" b="1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423914" y="936000"/>
            <a:ext cx="5720086" cy="321308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17125" y="3789041"/>
            <a:ext cx="5330295" cy="31457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429652" y="3571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20839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840" y="216000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ru-RU" sz="2800" dirty="0">
                <a:latin typeface="Arial" pitchFamily="18"/>
                <a:ea typeface="Microsoft YaHei" pitchFamily="2"/>
                <a:cs typeface="Mangal" pitchFamily="2"/>
              </a:rPr>
              <a:t>Примеры слоев ЦХПД</a:t>
            </a:r>
          </a:p>
        </p:txBody>
      </p:sp>
      <p:sp>
        <p:nvSpPr>
          <p:cNvPr id="3" name="Line 11"/>
          <p:cNvSpPr/>
          <p:nvPr/>
        </p:nvSpPr>
        <p:spPr>
          <a:xfrm>
            <a:off x="3600" y="936000"/>
            <a:ext cx="9140400" cy="0"/>
          </a:xfrm>
          <a:prstGeom prst="line">
            <a:avLst/>
          </a:prstGeom>
          <a:noFill/>
          <a:ln w="76320">
            <a:solidFill>
              <a:srgbClr val="FFE3AB"/>
            </a:solidFill>
            <a:prstDash val="solid"/>
            <a:round/>
          </a:ln>
        </p:spPr>
        <p:txBody>
          <a:bodyPr vert="horz" wrap="square" lIns="90000" tIns="45000" rIns="90000" bIns="4500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000" y="1612807"/>
            <a:ext cx="3203888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000" b="1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Рыбопромысловые участки </a:t>
            </a:r>
            <a:endParaRPr lang="ru-RU" sz="2000" b="1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buNone/>
              <a:tabLst/>
            </a:pPr>
            <a:endParaRPr lang="ru-RU" sz="2000" b="1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711281" y="936000"/>
            <a:ext cx="5432719" cy="33665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427640" y="5518563"/>
            <a:ext cx="2395960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ru-RU" sz="2000" b="1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Лесные кварталы</a:t>
            </a:r>
            <a:endParaRPr lang="ru-RU" sz="2000" b="1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9768" y="3429000"/>
            <a:ext cx="607218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501090" y="3571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69870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1514</TotalTime>
  <Words>1301</Words>
  <Application>Microsoft Office PowerPoint</Application>
  <PresentationFormat>Экран (4:3)</PresentationFormat>
  <Paragraphs>244</Paragraphs>
  <Slides>53</Slides>
  <Notes>48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Обычный 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Mihas</dc:creator>
  <cp:lastModifiedBy>Юрий Чумаков</cp:lastModifiedBy>
  <cp:revision>121</cp:revision>
  <dcterms:modified xsi:type="dcterms:W3CDTF">2014-12-05T01:18:08Z</dcterms:modified>
</cp:coreProperties>
</file>